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0"/>
  </p:notesMasterIdLst>
  <p:sldIdLst>
    <p:sldId id="836" r:id="rId2"/>
    <p:sldId id="961" r:id="rId3"/>
    <p:sldId id="963" r:id="rId4"/>
    <p:sldId id="1089" r:id="rId5"/>
    <p:sldId id="1091" r:id="rId6"/>
    <p:sldId id="1092" r:id="rId7"/>
    <p:sldId id="1093" r:id="rId8"/>
    <p:sldId id="1050" r:id="rId9"/>
    <p:sldId id="1052" r:id="rId10"/>
    <p:sldId id="1069" r:id="rId11"/>
    <p:sldId id="1065" r:id="rId12"/>
    <p:sldId id="1075" r:id="rId13"/>
    <p:sldId id="1076" r:id="rId14"/>
    <p:sldId id="1077" r:id="rId15"/>
    <p:sldId id="1066" r:id="rId16"/>
    <p:sldId id="1079" r:id="rId17"/>
    <p:sldId id="1080" r:id="rId18"/>
    <p:sldId id="992" r:id="rId19"/>
    <p:sldId id="1081" r:id="rId20"/>
    <p:sldId id="1082" r:id="rId21"/>
    <p:sldId id="1090" r:id="rId22"/>
    <p:sldId id="1071" r:id="rId23"/>
    <p:sldId id="1072" r:id="rId24"/>
    <p:sldId id="1084" r:id="rId25"/>
    <p:sldId id="1096" r:id="rId26"/>
    <p:sldId id="1087" r:id="rId27"/>
    <p:sldId id="1088" r:id="rId28"/>
    <p:sldId id="986" r:id="rId29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3" userDrawn="1">
          <p15:clr>
            <a:srgbClr val="A4A3A4"/>
          </p15:clr>
        </p15:guide>
        <p15:guide id="2" pos="4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AB1"/>
    <a:srgbClr val="C68F06"/>
    <a:srgbClr val="00FF00"/>
    <a:srgbClr val="13313E"/>
    <a:srgbClr val="F2F2F2"/>
    <a:srgbClr val="3D97AE"/>
    <a:srgbClr val="F2D9D2"/>
    <a:srgbClr val="0075BF"/>
    <a:srgbClr val="034EA2"/>
    <a:srgbClr val="008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0" autoAdjust="0"/>
    <p:restoredTop sz="93329" autoAdjust="0"/>
  </p:normalViewPr>
  <p:slideViewPr>
    <p:cSldViewPr>
      <p:cViewPr varScale="1">
        <p:scale>
          <a:sx n="101" d="100"/>
          <a:sy n="101" d="100"/>
        </p:scale>
        <p:origin x="126" y="864"/>
      </p:cViewPr>
      <p:guideLst>
        <p:guide orient="horz" pos="713"/>
        <p:guide pos="43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/>
                <a:ea typeface="微软雅黑"/>
              </a:defRPr>
            </a:lvl1pPr>
          </a:lstStyle>
          <a:p>
            <a:fld id="{D82A5992-9D73-4015-9385-ABE035416B29}" type="datetimeFigureOut">
              <a:rPr lang="zh-CN" altLang="en-US" smtClean="0"/>
              <a:pPr/>
              <a:t>2019-12-05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/>
                <a:ea typeface="微软雅黑"/>
              </a:defRPr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1pPr>
    <a:lvl2pPr marL="457140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3pPr>
    <a:lvl4pPr marL="1371422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4pPr>
    <a:lvl5pPr marL="1828563" algn="l" defTabSz="914282" rtl="0" eaLnBrk="1" latinLnBrk="0" hangingPunct="1">
      <a:defRPr sz="1200" kern="1200">
        <a:solidFill>
          <a:schemeClr val="tx1"/>
        </a:solidFill>
        <a:latin typeface="微软雅黑"/>
        <a:ea typeface="微软雅黑"/>
        <a:cs typeface="+mn-cs"/>
      </a:defRPr>
    </a:lvl5pPr>
    <a:lvl6pPr marL="228570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25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801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788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2019-12-05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186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395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2019-12-05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19758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93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10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62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62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28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13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7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66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12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8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5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90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55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881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62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2019-12-05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2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13" name="矩形 1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51520" y="267494"/>
            <a:ext cx="8229600" cy="54924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2019-12-05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98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2019-12-05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2019-12-05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08304" y="480399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614665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7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8" name="矩形 7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微软雅黑"/>
                <a:ea typeface="微软雅黑"/>
                <a:cs typeface="微软雅黑"/>
                <a:sym typeface="+mn-lt"/>
              </a:endParaRPr>
            </a:p>
          </p:txBody>
        </p:sp>
      </p:grpSp>
      <p:sp>
        <p:nvSpPr>
          <p:cNvPr id="10" name="文本框 12"/>
          <p:cNvSpPr txBox="1">
            <a:spLocks noChangeArrowheads="1"/>
          </p:cNvSpPr>
          <p:nvPr userDrawn="1"/>
        </p:nvSpPr>
        <p:spPr bwMode="auto"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7C6EAA-C226-4DBE-8F49-CC6808FE4FAA}" type="datetime1">
              <a:rPr lang="zh-CN" altLang="en-US" smtClean="0"/>
              <a:t>2019-12-05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65149-9AC6-A141-A632-2E7534C97320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4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2019-12-05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45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2019-12-05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2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2019-12-05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9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2019-12-05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5" r:id="rId2"/>
    <p:sldLayoutId id="2147483670" r:id="rId3"/>
    <p:sldLayoutId id="2147483668" r:id="rId4"/>
    <p:sldLayoutId id="2147483669" r:id="rId5"/>
    <p:sldLayoutId id="2147483671" r:id="rId6"/>
    <p:sldLayoutId id="2147483672" r:id="rId7"/>
    <p:sldLayoutId id="2147483674" r:id="rId8"/>
    <p:sldLayoutId id="2147483675" r:id="rId9"/>
    <p:sldLayoutId id="2147483676" r:id="rId10"/>
  </p:sldLayoutIdLst>
  <p:transition/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/>
          <a:ea typeface="微软雅黑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/>
          <a:ea typeface="微软雅黑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/>
          <a:ea typeface="微软雅黑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/>
          <a:ea typeface="微软雅黑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/>
          <a:ea typeface="微软雅黑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683568" y="1419622"/>
            <a:ext cx="605058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微软雅黑"/>
              </a:rPr>
              <a:t>校园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微软雅黑"/>
              </a:rPr>
              <a:t>一卡通方案介绍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570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 txBox="1">
            <a:spLocks/>
          </p:cNvSpPr>
          <p:nvPr/>
        </p:nvSpPr>
        <p:spPr>
          <a:xfrm>
            <a:off x="285720" y="236555"/>
            <a:ext cx="8229600" cy="549245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noProof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. 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产品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架构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86423" y="843558"/>
            <a:ext cx="1046780" cy="326860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43608" y="1707654"/>
            <a:ext cx="6243036" cy="3156382"/>
          </a:xfrm>
          <a:prstGeom prst="rect">
            <a:avLst/>
          </a:prstGeom>
          <a:noFill/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72524" y="2347117"/>
            <a:ext cx="5143941" cy="513000"/>
          </a:xfrm>
          <a:prstGeom prst="rect">
            <a:avLst/>
          </a:prstGeom>
          <a:solidFill>
            <a:srgbClr val="2174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1100" dirty="0">
              <a:latin typeface="微软雅黑"/>
              <a:ea typeface="微软雅黑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23509" y="1781431"/>
            <a:ext cx="955794" cy="508369"/>
          </a:xfrm>
          <a:prstGeom prst="rect">
            <a:avLst/>
          </a:prstGeom>
          <a:solidFill>
            <a:srgbClr val="3E5D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用户层</a:t>
            </a:r>
          </a:p>
        </p:txBody>
      </p:sp>
      <p:sp>
        <p:nvSpPr>
          <p:cNvPr id="32" name="矩形 31"/>
          <p:cNvSpPr/>
          <p:nvPr/>
        </p:nvSpPr>
        <p:spPr>
          <a:xfrm>
            <a:off x="1103377" y="2938898"/>
            <a:ext cx="965168" cy="1311629"/>
          </a:xfrm>
          <a:prstGeom prst="rect">
            <a:avLst/>
          </a:prstGeom>
          <a:solidFill>
            <a:srgbClr val="00009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功能层</a:t>
            </a:r>
          </a:p>
        </p:txBody>
      </p:sp>
      <p:sp>
        <p:nvSpPr>
          <p:cNvPr id="33" name="矩形 32"/>
          <p:cNvSpPr/>
          <p:nvPr/>
        </p:nvSpPr>
        <p:spPr>
          <a:xfrm>
            <a:off x="1103004" y="4296104"/>
            <a:ext cx="965168" cy="511625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数据层</a:t>
            </a:r>
          </a:p>
        </p:txBody>
      </p:sp>
      <p:sp>
        <p:nvSpPr>
          <p:cNvPr id="34" name="矩形 33"/>
          <p:cNvSpPr/>
          <p:nvPr/>
        </p:nvSpPr>
        <p:spPr>
          <a:xfrm>
            <a:off x="2074662" y="4292532"/>
            <a:ext cx="5140416" cy="522284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079940" y="2935210"/>
            <a:ext cx="5135265" cy="1311629"/>
          </a:xfrm>
          <a:prstGeom prst="rect">
            <a:avLst/>
          </a:prstGeom>
          <a:solidFill>
            <a:srgbClr val="00009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800" dirty="0">
              <a:latin typeface="微软雅黑"/>
              <a:ea typeface="微软雅黑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111941" y="4349948"/>
            <a:ext cx="674999" cy="351113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交易流水</a:t>
            </a:r>
          </a:p>
        </p:txBody>
      </p:sp>
      <p:sp>
        <p:nvSpPr>
          <p:cNvPr id="37" name="矩形 36"/>
          <p:cNvSpPr/>
          <p:nvPr/>
        </p:nvSpPr>
        <p:spPr>
          <a:xfrm>
            <a:off x="1112808" y="2348401"/>
            <a:ext cx="955794" cy="5083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展现层</a:t>
            </a:r>
          </a:p>
        </p:txBody>
      </p:sp>
      <p:sp>
        <p:nvSpPr>
          <p:cNvPr id="38" name="矩形 37"/>
          <p:cNvSpPr/>
          <p:nvPr/>
        </p:nvSpPr>
        <p:spPr>
          <a:xfrm>
            <a:off x="2092459" y="1779800"/>
            <a:ext cx="5120623" cy="514028"/>
          </a:xfrm>
          <a:prstGeom prst="rect">
            <a:avLst/>
          </a:prstGeom>
          <a:solidFill>
            <a:srgbClr val="3E5D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1100" dirty="0">
              <a:latin typeface="微软雅黑"/>
              <a:ea typeface="微软雅黑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987322" y="3061749"/>
            <a:ext cx="1085008" cy="1087907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 smtClean="0">
                <a:latin typeface="微软雅黑"/>
                <a:ea typeface="微软雅黑"/>
              </a:rPr>
              <a:t>...</a:t>
            </a:r>
            <a:endParaRPr kumimoji="1" lang="en-US" altLang="zh-CN" sz="900" dirty="0">
              <a:latin typeface="微软雅黑"/>
              <a:ea typeface="微软雅黑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247845" y="4349948"/>
            <a:ext cx="674999" cy="351113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商户销售统计</a:t>
            </a:r>
          </a:p>
        </p:txBody>
      </p:sp>
      <p:pic>
        <p:nvPicPr>
          <p:cNvPr id="42" name="图片 41" descr="shuangxiangjiantou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20" y="2355726"/>
            <a:ext cx="276989" cy="276989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7933576" y="1298891"/>
            <a:ext cx="958702" cy="2749468"/>
          </a:xfrm>
          <a:prstGeom prst="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sz="1400" dirty="0">
              <a:latin typeface="微软雅黑"/>
              <a:ea typeface="微软雅黑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028416" y="1392659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换绑银行卡</a:t>
            </a:r>
          </a:p>
        </p:txBody>
      </p:sp>
      <p:sp>
        <p:nvSpPr>
          <p:cNvPr id="45" name="矩形 44"/>
          <p:cNvSpPr/>
          <p:nvPr/>
        </p:nvSpPr>
        <p:spPr>
          <a:xfrm>
            <a:off x="7933576" y="895967"/>
            <a:ext cx="958702" cy="349416"/>
          </a:xfrm>
          <a:prstGeom prst="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银行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2285984" y="2432872"/>
            <a:ext cx="2357454" cy="350999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微信小程序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6000760" y="2435144"/>
            <a:ext cx="1000132" cy="350999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PC</a:t>
            </a:r>
            <a:r>
              <a:rPr kumimoji="1" lang="zh-CN" altLang="en-US" sz="900" dirty="0">
                <a:latin typeface="微软雅黑"/>
                <a:ea typeface="微软雅黑"/>
              </a:rPr>
              <a:t>管理后台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5987322" y="1863640"/>
            <a:ext cx="1011219" cy="350999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学校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2285984" y="1851670"/>
            <a:ext cx="1119791" cy="356305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家长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8028416" y="1831428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资金划拨</a:t>
            </a:r>
          </a:p>
        </p:txBody>
      </p:sp>
      <p:sp>
        <p:nvSpPr>
          <p:cNvPr id="52" name="矩形 51"/>
          <p:cNvSpPr/>
          <p:nvPr/>
        </p:nvSpPr>
        <p:spPr>
          <a:xfrm>
            <a:off x="1043609" y="843558"/>
            <a:ext cx="6243035" cy="600365"/>
          </a:xfrm>
          <a:prstGeom prst="rect">
            <a:avLst/>
          </a:prstGeom>
          <a:noFill/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pic>
        <p:nvPicPr>
          <p:cNvPr id="53" name="图片 52" descr="shuangxiangjiantou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0945" y="1449522"/>
            <a:ext cx="276989" cy="276989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1103004" y="893043"/>
            <a:ext cx="965168" cy="511625"/>
          </a:xfrm>
          <a:prstGeom prst="rect">
            <a:avLst/>
          </a:prstGeom>
          <a:solidFill>
            <a:srgbClr val="31337B">
              <a:alpha val="8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400" dirty="0">
                <a:latin typeface="微软雅黑"/>
                <a:ea typeface="微软雅黑"/>
              </a:rPr>
              <a:t>云服务</a:t>
            </a:r>
          </a:p>
        </p:txBody>
      </p:sp>
      <p:sp>
        <p:nvSpPr>
          <p:cNvPr id="55" name="矩形 54"/>
          <p:cNvSpPr/>
          <p:nvPr/>
        </p:nvSpPr>
        <p:spPr>
          <a:xfrm>
            <a:off x="2074662" y="889470"/>
            <a:ext cx="4994298" cy="522284"/>
          </a:xfrm>
          <a:prstGeom prst="rect">
            <a:avLst/>
          </a:prstGeom>
          <a:solidFill>
            <a:srgbClr val="31337B">
              <a:alpha val="8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 dirty="0">
              <a:latin typeface="微软雅黑"/>
              <a:ea typeface="微软雅黑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204586" y="982992"/>
            <a:ext cx="665371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费用缴纳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4843447" y="986494"/>
            <a:ext cx="676577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教育补助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3962889" y="989346"/>
            <a:ext cx="674999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solidFill>
                  <a:schemeClr val="bg1"/>
                </a:solidFill>
                <a:latin typeface="微软雅黑"/>
                <a:ea typeface="微软雅黑"/>
              </a:rPr>
              <a:t>校园通知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3081656" y="989346"/>
            <a:ext cx="674999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b="1" dirty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一卡通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5685166" y="986494"/>
            <a:ext cx="676577" cy="351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...</a:t>
            </a:r>
            <a:endParaRPr kumimoji="1" lang="zh-CN" altLang="en-US" sz="900" dirty="0">
              <a:latin typeface="微软雅黑"/>
              <a:ea typeface="微软雅黑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4048045" y="4349948"/>
            <a:ext cx="676577" cy="351113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...</a:t>
            </a:r>
            <a:endParaRPr kumimoji="1" lang="zh-CN" altLang="en-US" sz="900" dirty="0">
              <a:latin typeface="微软雅黑"/>
              <a:ea typeface="微软雅黑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055746" y="2264119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交易查询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3523647" y="1863640"/>
            <a:ext cx="1119791" cy="356305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教职工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3500430" y="3006648"/>
            <a:ext cx="1119790" cy="1150988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200" b="1" dirty="0" smtClean="0">
                <a:latin typeface="微软雅黑"/>
                <a:ea typeface="微软雅黑"/>
              </a:rPr>
              <a:t>考勤</a:t>
            </a:r>
            <a:endParaRPr kumimoji="1" lang="en-US" altLang="zh-CN" sz="1200" b="1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排班设定，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假期设定，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考勤数据管理，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信息查询，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en-US" altLang="zh-CN" sz="900" dirty="0" smtClean="0">
                <a:latin typeface="微软雅黑"/>
                <a:ea typeface="微软雅黑"/>
              </a:rPr>
              <a:t>…</a:t>
            </a:r>
          </a:p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endParaRPr kumimoji="1" lang="en-US" altLang="zh-CN" sz="900" dirty="0">
              <a:latin typeface="微软雅黑"/>
              <a:ea typeface="微软雅黑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8044916" y="2691037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二类户充值</a:t>
            </a:r>
          </a:p>
        </p:txBody>
      </p:sp>
      <p:sp>
        <p:nvSpPr>
          <p:cNvPr id="71" name="圆角矩形 70"/>
          <p:cNvSpPr/>
          <p:nvPr/>
        </p:nvSpPr>
        <p:spPr>
          <a:xfrm>
            <a:off x="8044916" y="3119665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二类户提现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8044916" y="3548293"/>
            <a:ext cx="741926" cy="302781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二类户开户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4799752" y="2435144"/>
            <a:ext cx="1000132" cy="350999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900" dirty="0">
                <a:latin typeface="微软雅黑"/>
                <a:ea typeface="微软雅黑"/>
              </a:rPr>
              <a:t>H5</a:t>
            </a:r>
            <a:r>
              <a:rPr kumimoji="1" lang="zh-CN" altLang="en-US" sz="900" dirty="0">
                <a:latin typeface="微软雅黑"/>
                <a:ea typeface="微软雅黑"/>
              </a:rPr>
              <a:t>（公众号）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4786314" y="1863640"/>
            <a:ext cx="1011219" cy="350999"/>
          </a:xfrm>
          <a:prstGeom prst="roundRect">
            <a:avLst/>
          </a:prstGeom>
          <a:solidFill>
            <a:srgbClr val="3E5D2E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900" dirty="0">
                <a:latin typeface="微软雅黑"/>
                <a:ea typeface="微软雅黑"/>
              </a:rPr>
              <a:t>商家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2285984" y="2998668"/>
            <a:ext cx="1150785" cy="1150988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1200" b="1" dirty="0" smtClean="0">
                <a:latin typeface="微软雅黑"/>
                <a:ea typeface="微软雅黑"/>
              </a:rPr>
              <a:t>门禁</a:t>
            </a:r>
            <a:endParaRPr kumimoji="1" lang="en-US" altLang="zh-CN" sz="1200" b="1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统一管理，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自动识别，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统计能力，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设备管理，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en-US" altLang="zh-CN" sz="900" dirty="0" smtClean="0">
                <a:latin typeface="微软雅黑"/>
                <a:ea typeface="微软雅黑"/>
              </a:rPr>
              <a:t>…</a:t>
            </a:r>
          </a:p>
          <a:p>
            <a:pPr algn="ctr"/>
            <a:endParaRPr kumimoji="1" lang="en-US" altLang="zh-CN" sz="900" dirty="0" smtClean="0">
              <a:latin typeface="微软雅黑"/>
              <a:ea typeface="微软雅黑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4714876" y="3006648"/>
            <a:ext cx="1150785" cy="1150988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200" b="1" dirty="0" smtClean="0">
                <a:latin typeface="微软雅黑"/>
                <a:ea typeface="微软雅黑"/>
              </a:rPr>
              <a:t>消费</a:t>
            </a:r>
            <a:endParaRPr kumimoji="1" lang="en-US" altLang="zh-CN" sz="1200" b="1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统一管理，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资金流水，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数据统计，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zh-CN" altLang="en-US" sz="900" dirty="0" smtClean="0">
                <a:latin typeface="微软雅黑"/>
                <a:ea typeface="微软雅黑"/>
              </a:rPr>
              <a:t>线上充值，</a:t>
            </a:r>
            <a:endParaRPr kumimoji="1" lang="en-US" altLang="zh-CN" sz="900" dirty="0" smtClean="0">
              <a:latin typeface="微软雅黑"/>
              <a:ea typeface="微软雅黑"/>
            </a:endParaRPr>
          </a:p>
          <a:p>
            <a:pPr algn="ctr"/>
            <a:r>
              <a:rPr kumimoji="1" lang="en-US" altLang="zh-CN" sz="900" dirty="0" smtClean="0">
                <a:latin typeface="微软雅黑"/>
                <a:ea typeface="微软雅黑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6830195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86248" y="1285866"/>
            <a:ext cx="4015023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统一管理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内部人员的照片、个人密码、及其他个人信息的综合管理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86248" y="1972552"/>
            <a:ext cx="420863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自动验证与识别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能自动验证、鉴别出入人员的身份，完成人员的出入控制，限制无关人员的进入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43880" y="2728188"/>
            <a:ext cx="418412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设备管理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可设置门禁设备的基本参数，如门禁控制器编号、门禁感应器名称、时间等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857224" y="1428742"/>
            <a:ext cx="2506016" cy="2505110"/>
            <a:chOff x="2601227" y="2771221"/>
            <a:chExt cx="2241550" cy="2241550"/>
          </a:xfrm>
        </p:grpSpPr>
        <p:sp>
          <p:nvSpPr>
            <p:cNvPr id="13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01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04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TW" altLang="en-US" dirty="0" smtClean="0"/>
              <a:t>门禁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21" name="文本框 6"/>
          <p:cNvSpPr txBox="1"/>
          <p:nvPr/>
        </p:nvSpPr>
        <p:spPr>
          <a:xfrm>
            <a:off x="4243880" y="3442568"/>
            <a:ext cx="4208637" cy="838681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统计能力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可查询和打印某一日期段的刷卡信息、可根据日、月、自定义时间段的统计打印刷卡统计表、可查询和打印任何日期段的所有门禁刷卡信息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736954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60970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TW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来访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pic>
        <p:nvPicPr>
          <p:cNvPr id="4" name="图片 3" descr="E:\工作\工作\PPT\vxiao\道闸.png道闸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718" y="1378030"/>
            <a:ext cx="3795475" cy="2970022"/>
          </a:xfrm>
          <a:prstGeom prst="rect">
            <a:avLst/>
          </a:prstGeom>
        </p:spPr>
      </p:pic>
      <p:sp>
        <p:nvSpPr>
          <p:cNvPr id="12" name="长方形 16"/>
          <p:cNvSpPr/>
          <p:nvPr/>
        </p:nvSpPr>
        <p:spPr>
          <a:xfrm>
            <a:off x="5015865" y="1456849"/>
            <a:ext cx="3863340" cy="15465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道闸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灵活的权限管理和时间段权限管理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未刷卡闯入时，蜂鸣器发出持续报警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断电后摆臂自动收起，通电摆臂自动复位</a:t>
            </a:r>
          </a:p>
        </p:txBody>
      </p:sp>
    </p:spTree>
    <p:extLst>
      <p:ext uri="{BB962C8B-B14F-4D97-AF65-F5344CB8AC3E}">
        <p14:creationId xmlns:p14="http://schemas.microsoft.com/office/powerpoint/2010/main" val="23446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395536" y="283611"/>
            <a:ext cx="404175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门禁通知</a:t>
            </a:r>
            <a:endParaRPr lang="zh-CN" altLang="en-US" sz="240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长方形 16"/>
          <p:cNvSpPr/>
          <p:nvPr/>
        </p:nvSpPr>
        <p:spPr>
          <a:xfrm>
            <a:off x="6516216" y="927190"/>
            <a:ext cx="1867376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门禁</a:t>
            </a:r>
            <a:r>
              <a:rPr lang="zh-CN" altLang="en-US" sz="135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通知</a:t>
            </a:r>
            <a:endParaRPr lang="zh-CN" altLang="en-US" sz="13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支持学生到离校时间，地点第一时间通过服务通知的方式通知家长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84" y="766476"/>
            <a:ext cx="2034118" cy="43212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27190"/>
            <a:ext cx="1874420" cy="39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669664" y="3538364"/>
            <a:ext cx="7977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访客的登记和流程管理</a:t>
            </a:r>
            <a:endParaRPr lang="en-US" altLang="zh-CN" sz="13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支持身份证的自动识别和自动人脸抓拍，访客信息快捷登记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支持预约登记来访信息，或自动推送来访信息，流程确认安全而便捷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来访信息自动统计和展示，随时可查，提高安保工作质量和效率</a:t>
            </a:r>
            <a:endParaRPr lang="zh-CN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68171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访客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" y="1216343"/>
            <a:ext cx="2707906" cy="19869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16970" y="1216343"/>
            <a:ext cx="2707906" cy="1986915"/>
            <a:chOff x="4578819" y="1621790"/>
            <a:chExt cx="3610541" cy="264922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19" y="1621790"/>
              <a:ext cx="3610541" cy="2649220"/>
            </a:xfrm>
            <a:prstGeom prst="rect">
              <a:avLst/>
            </a:prstGeom>
          </p:spPr>
        </p:pic>
        <p:pic>
          <p:nvPicPr>
            <p:cNvPr id="5" name="图片 4" descr="C:\Users\Administrator.2013-20150418GL\Desktop\blm028058_01_03.pngblm028058_01_03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727256" y="1786167"/>
              <a:ext cx="3285174" cy="1859195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80" y="1216343"/>
            <a:ext cx="2707906" cy="1986915"/>
          </a:xfrm>
          <a:prstGeom prst="rect">
            <a:avLst/>
          </a:prstGeom>
        </p:spPr>
      </p:pic>
      <p:pic>
        <p:nvPicPr>
          <p:cNvPr id="1026" name="Picture 2" descr="https://m.ipipa.cn/rest/file/9pbr370g8tsiejc8saeckl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84" y="1339626"/>
            <a:ext cx="2466103" cy="1394396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5" y="1325964"/>
            <a:ext cx="2493090" cy="1395376"/>
          </a:xfrm>
          <a:prstGeom prst="rect">
            <a:avLst/>
          </a:prstGeom>
        </p:spPr>
      </p:pic>
      <p:pic>
        <p:nvPicPr>
          <p:cNvPr id="13" name="Picture 3" descr="C:\Users\will\Documents\QQEIM Files\3001784070\FileRecv\画板 1 拷贝 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97" y="1320386"/>
            <a:ext cx="2485355" cy="1413635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 bwMode="auto">
          <a:xfrm>
            <a:off x="1003300" y="1561748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3803605" y="1561748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6576016" y="1561748"/>
            <a:ext cx="1934633" cy="10544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350" dirty="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8" y="1336775"/>
            <a:ext cx="2488451" cy="1384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6" y="1320385"/>
            <a:ext cx="2485356" cy="14136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84" y="1336776"/>
            <a:ext cx="2466103" cy="138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99592" y="1465723"/>
            <a:ext cx="4015023" cy="838681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排班设定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主要是与排班有关参数的设置，也是考勤最重要的参数之一，包括基本班次、排班分组、排班规律、建立和维护排班表、批次调班、加班控制及加班条等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592" y="2351523"/>
            <a:ext cx="420863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假期设定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主要是与假期有关参数的设置，如周休日、节假日、请假条、出差条等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7224" y="3071816"/>
            <a:ext cx="418412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信息查询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可查询和打印某一日期段、条件的信息，如查询信息报表可按师生编码、日期、设备、编码等自由排序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5796136" y="1635646"/>
            <a:ext cx="2506016" cy="2505110"/>
            <a:chOff x="2601227" y="2771221"/>
            <a:chExt cx="2241550" cy="2241550"/>
          </a:xfrm>
        </p:grpSpPr>
        <p:sp>
          <p:nvSpPr>
            <p:cNvPr id="13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01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04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.2 </a:t>
            </a:r>
            <a:r>
              <a:rPr lang="zh-TW" altLang="en-US" dirty="0" smtClean="0"/>
              <a:t>考勤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21" name="文本框 6"/>
          <p:cNvSpPr txBox="1"/>
          <p:nvPr/>
        </p:nvSpPr>
        <p:spPr>
          <a:xfrm>
            <a:off x="857224" y="3786196"/>
            <a:ext cx="4208637" cy="46934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考勤数据管理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对考勤数据的综合管理，如考勤数据采集、手工签卡等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4236367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69500" y="278665"/>
            <a:ext cx="41905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考勤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方式</a:t>
            </a:r>
          </a:p>
        </p:txBody>
      </p:sp>
      <p:pic>
        <p:nvPicPr>
          <p:cNvPr id="3" name="图片 2" descr="图片1-恢复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1" y="1276826"/>
            <a:ext cx="2149316" cy="1682115"/>
          </a:xfrm>
          <a:prstGeom prst="rect">
            <a:avLst/>
          </a:prstGeom>
        </p:spPr>
      </p:pic>
      <p:pic>
        <p:nvPicPr>
          <p:cNvPr id="2" name="图片 1" descr="C:\Users\yzc\Desktop\产品手册\校徽.png校徽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63227" y="1245394"/>
            <a:ext cx="2229803" cy="1744980"/>
          </a:xfrm>
          <a:prstGeom prst="rect">
            <a:avLst/>
          </a:prstGeom>
        </p:spPr>
      </p:pic>
      <p:pic>
        <p:nvPicPr>
          <p:cNvPr id="5" name="图片 4" descr="C:\Users\yzc\Desktop\产品手册\VPOS.pngVPO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4371" y="3054668"/>
            <a:ext cx="2149316" cy="1682115"/>
          </a:xfrm>
          <a:prstGeom prst="rect">
            <a:avLst/>
          </a:prstGeom>
        </p:spPr>
      </p:pic>
      <p:sp>
        <p:nvSpPr>
          <p:cNvPr id="10" name="长方形 16"/>
          <p:cNvSpPr/>
          <p:nvPr/>
        </p:nvSpPr>
        <p:spPr>
          <a:xfrm>
            <a:off x="5464017" y="1672114"/>
            <a:ext cx="3077051" cy="18928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考勤方式</a:t>
            </a:r>
            <a:endParaRPr altLang="en-US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支持通过刷一卡通，人脸识别，二维码方式进行道闸进出入</a:t>
            </a: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 descr="C:\Users\yzc\Desktop\产品手册\V闸.pngV闸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63228" y="3054668"/>
            <a:ext cx="2229803" cy="17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669664" y="3538364"/>
            <a:ext cx="7977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5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打卡管理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</a:t>
            </a:r>
            <a:r>
              <a:rPr lang="zh-CN" altLang="zh-CN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到校离校</a:t>
            </a: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打卡并向家长推送打卡消息，支持住校生出入宿舍打卡登记，安全管理防微杜渐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支持各类当值人员打卡，实时记录值日信息，日常管理严谨规范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自动统计和输出各类打卡信息汇总报表，管理更高效</a:t>
            </a:r>
            <a:endParaRPr lang="en-US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8257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TW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TW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打卡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" y="1216343"/>
            <a:ext cx="2707906" cy="19869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70" y="1216343"/>
            <a:ext cx="2707906" cy="19869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80" y="1216343"/>
            <a:ext cx="2707906" cy="1986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931" r="65694" b="52739"/>
          <a:stretch>
            <a:fillRect/>
          </a:stretch>
        </p:blipFill>
        <p:spPr>
          <a:xfrm>
            <a:off x="774379" y="1339625"/>
            <a:ext cx="2459888" cy="1384694"/>
          </a:xfrm>
          <a:prstGeom prst="rect">
            <a:avLst/>
          </a:prstGeom>
        </p:spPr>
      </p:pic>
      <p:pic>
        <p:nvPicPr>
          <p:cNvPr id="15" name="图片 14" descr="C:\Users\Administrator.2013-20150418GL\Desktop\考勤1.png考勤1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74379" y="1339625"/>
            <a:ext cx="2465060" cy="14058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625" y="1345334"/>
            <a:ext cx="2464594" cy="1400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20" r="56691" b="51847"/>
          <a:stretch>
            <a:fillRect/>
          </a:stretch>
        </p:blipFill>
        <p:spPr>
          <a:xfrm>
            <a:off x="6320304" y="1345334"/>
            <a:ext cx="2447306" cy="13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29124" y="1428742"/>
            <a:ext cx="3428957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统一管理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学校通过管理后台，对校园食堂商家进行统一管理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29124" y="2143122"/>
            <a:ext cx="3608063" cy="46934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资金流水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商家交易流水可查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29124" y="2643188"/>
            <a:ext cx="3608063" cy="654015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线上充值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余额由家长在线充值，无需学校安排专人值班充值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1000100" y="1285866"/>
            <a:ext cx="2506016" cy="2505110"/>
            <a:chOff x="2601227" y="2771221"/>
            <a:chExt cx="2241550" cy="2241550"/>
          </a:xfrm>
        </p:grpSpPr>
        <p:sp>
          <p:nvSpPr>
            <p:cNvPr id="13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01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/>
                  <a:ea typeface="微软雅黑"/>
                </a:rPr>
                <a:t>04</a:t>
              </a:r>
              <a:endParaRPr lang="zh-CN" altLang="en-US" sz="2400" b="1" dirty="0">
                <a:latin typeface="微软雅黑"/>
                <a:ea typeface="微软雅黑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.3 </a:t>
            </a:r>
            <a:r>
              <a:rPr lang="zh-CN" altLang="en-US" dirty="0" smtClean="0"/>
              <a:t>消费</a:t>
            </a: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endParaRPr lang="zh-CN" altLang="en-US" dirty="0"/>
          </a:p>
        </p:txBody>
      </p:sp>
      <p:sp>
        <p:nvSpPr>
          <p:cNvPr id="21" name="文本框 6"/>
          <p:cNvSpPr txBox="1"/>
          <p:nvPr/>
        </p:nvSpPr>
        <p:spPr>
          <a:xfrm>
            <a:off x="4429124" y="3286130"/>
            <a:ext cx="3608063" cy="469349"/>
          </a:xfrm>
          <a:prstGeom prst="rect">
            <a:avLst/>
          </a:prstGeom>
          <a:noFill/>
        </p:spPr>
        <p:txBody>
          <a:bodyPr wrap="square" lIns="68571" tIns="34285" rIns="68571" bIns="34285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数据统计</a:t>
            </a:r>
          </a:p>
          <a:p>
            <a:pPr marL="171450" lvl="0" indent="-171450">
              <a:buFont typeface="Arial"/>
              <a:buChar char="•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商家营业额统计一目了然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76949986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16"/>
          <p:cNvSpPr/>
          <p:nvPr/>
        </p:nvSpPr>
        <p:spPr>
          <a:xfrm>
            <a:off x="5153815" y="1806892"/>
            <a:ext cx="3810673" cy="22390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消费识别</a:t>
            </a:r>
            <a:endParaRPr lang="en-US" altLang="zh-CN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☐同时支持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刷校园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卡与人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脸识别进行</a:t>
            </a: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消费</a:t>
            </a:r>
            <a:endParaRPr lang="en-US" altLang="zh-CN" sz="15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sz="15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altLang="en-US" sz="15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最新人脸识别</a:t>
            </a:r>
            <a:r>
              <a:rPr lang="en-US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活体检测防止盗刷</a:t>
            </a:r>
            <a:endParaRPr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altLang="en-US" sz="15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支持自动捕获人脸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智能分析人脸变化</a:t>
            </a:r>
            <a:endParaRPr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支持智慧结算和自动汇总生成消费账单</a:t>
            </a: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1" y="304382"/>
            <a:ext cx="4012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pic>
        <p:nvPicPr>
          <p:cNvPr id="21" name="图片 21" descr="C:\Users\will\Desktop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328" y="1463993"/>
            <a:ext cx="3971449" cy="2900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6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-71456"/>
            <a:ext cx="9144000" cy="5148262"/>
          </a:xfrm>
          <a:prstGeom prst="rect">
            <a:avLst/>
          </a:prstGeom>
          <a:noFill/>
        </p:spPr>
      </p:pic>
      <p:sp>
        <p:nvSpPr>
          <p:cNvPr id="17" name="圆角矩形 16"/>
          <p:cNvSpPr/>
          <p:nvPr/>
        </p:nvSpPr>
        <p:spPr>
          <a:xfrm>
            <a:off x="4515452" y="1038993"/>
            <a:ext cx="693905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515452" y="1885973"/>
            <a:ext cx="693905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>
              <a:latin typeface="微软雅黑"/>
              <a:ea typeface="微软雅黑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515452" y="2751111"/>
            <a:ext cx="693905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116" name="椭圆 80"/>
          <p:cNvSpPr/>
          <p:nvPr/>
        </p:nvSpPr>
        <p:spPr bwMode="auto">
          <a:xfrm>
            <a:off x="4499993" y="1001312"/>
            <a:ext cx="634052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4499992" y="185167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4499992" y="2716809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5649764" y="102203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项目背景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5649764" y="1856800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解决方案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9" name="MH_Others_1"/>
          <p:cNvSpPr txBox="1"/>
          <p:nvPr>
            <p:custDataLst>
              <p:tags r:id="rId1"/>
            </p:custDataLst>
          </p:nvPr>
        </p:nvSpPr>
        <p:spPr>
          <a:xfrm>
            <a:off x="2627784" y="2211710"/>
            <a:ext cx="1141603" cy="6154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3999" b="1" dirty="0">
                <a:solidFill>
                  <a:schemeClr val="accent1"/>
                </a:solidFill>
                <a:latin typeface="微软雅黑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0" name="MH_Others_2"/>
          <p:cNvSpPr txBox="1"/>
          <p:nvPr>
            <p:custDataLst>
              <p:tags r:id="rId2"/>
            </p:custDataLst>
          </p:nvPr>
        </p:nvSpPr>
        <p:spPr>
          <a:xfrm>
            <a:off x="2195736" y="2840037"/>
            <a:ext cx="1872208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微软雅黑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dirty="0">
              <a:solidFill>
                <a:schemeClr val="accent1"/>
              </a:solidFill>
              <a:latin typeface="微软雅黑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96136" y="1387774"/>
            <a:ext cx="11072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 Background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2160" y="2236992"/>
            <a:ext cx="941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Solution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516022" y="3589597"/>
            <a:ext cx="693905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>
              <a:latin typeface="微软雅黑"/>
              <a:ea typeface="微软雅黑"/>
            </a:endParaRPr>
          </a:p>
        </p:txBody>
      </p:sp>
      <p:sp>
        <p:nvSpPr>
          <p:cNvPr id="27" name="椭圆 80"/>
          <p:cNvSpPr/>
          <p:nvPr/>
        </p:nvSpPr>
        <p:spPr bwMode="auto">
          <a:xfrm>
            <a:off x="4500562" y="3555294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39"/>
          <p:cNvSpPr>
            <a:spLocks noChangeArrowheads="1"/>
          </p:cNvSpPr>
          <p:nvPr/>
        </p:nvSpPr>
        <p:spPr bwMode="auto">
          <a:xfrm>
            <a:off x="5643000" y="272998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项目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计划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6055" y="3086839"/>
            <a:ext cx="18182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Planning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8" name="矩形 39"/>
          <p:cNvSpPr>
            <a:spLocks noChangeArrowheads="1"/>
          </p:cNvSpPr>
          <p:nvPr/>
        </p:nvSpPr>
        <p:spPr bwMode="auto">
          <a:xfrm>
            <a:off x="5643000" y="3604647"/>
            <a:ext cx="2594644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项目流程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14596" y="4022943"/>
            <a:ext cx="1449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Workflow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67188241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16" grpId="0"/>
      <p:bldP spid="117" grpId="0"/>
      <p:bldP spid="118" grpId="0"/>
      <p:bldP spid="121" grpId="0"/>
      <p:bldP spid="123" grpId="0"/>
      <p:bldP spid="29" grpId="0"/>
      <p:bldP spid="30" grpId="0"/>
      <p:bldP spid="2" grpId="0"/>
      <p:bldP spid="19" grpId="0"/>
      <p:bldP spid="26" grpId="0" animBg="1"/>
      <p:bldP spid="27" grpId="0"/>
      <p:bldP spid="28" grpId="0"/>
      <p:bldP spid="31" grpId="0"/>
      <p:bldP spid="38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6"/>
          <p:cNvSpPr/>
          <p:nvPr/>
        </p:nvSpPr>
        <p:spPr>
          <a:xfrm>
            <a:off x="5024333" y="1672828"/>
            <a:ext cx="3731422" cy="22390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在线充值</a:t>
            </a:r>
            <a:endParaRPr lang="zh-CN" altLang="en-US" sz="150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sz="15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支持家长在线充值</a:t>
            </a:r>
            <a:endParaRPr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支持在线查询消费记录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支持自动汇总消费账单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账户余额不足自动提醒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设置消费额度</a:t>
            </a:r>
            <a:endParaRPr sz="15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674262" y="304382"/>
            <a:ext cx="3681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.3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管理 </a:t>
            </a:r>
            <a:r>
              <a:rPr lang="en-US" altLang="zh-CN" sz="24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 smtClean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在线</a:t>
            </a:r>
            <a:r>
              <a:rPr lang="zh-CN" altLang="en-US" sz="2400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</a:rPr>
              <a:t>充值</a:t>
            </a:r>
          </a:p>
        </p:txBody>
      </p:sp>
      <p:pic>
        <p:nvPicPr>
          <p:cNvPr id="3" name="图片 2" descr="图片11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93" y="915566"/>
            <a:ext cx="2009979" cy="40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价值总结</a:t>
            </a:r>
            <a:endParaRPr lang="zh-CN" altLang="en-US" dirty="0"/>
          </a:p>
        </p:txBody>
      </p:sp>
      <p:sp>
        <p:nvSpPr>
          <p:cNvPr id="7" name="文本框 18"/>
          <p:cNvSpPr txBox="1">
            <a:spLocks noChangeArrowheads="1"/>
          </p:cNvSpPr>
          <p:nvPr/>
        </p:nvSpPr>
        <p:spPr bwMode="auto">
          <a:xfrm>
            <a:off x="3528768" y="2758363"/>
            <a:ext cx="2253853" cy="16504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老师</a:t>
            </a:r>
            <a:endParaRPr lang="en-US" altLang="zh-CN" sz="1650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安全教育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创新有效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出勤</a:t>
            </a: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管理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简单便捷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报表信息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清晰明了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30"/>
          <p:cNvSpPr txBox="1">
            <a:spLocks noChangeArrowheads="1"/>
          </p:cNvSpPr>
          <p:nvPr/>
        </p:nvSpPr>
        <p:spPr bwMode="auto">
          <a:xfrm>
            <a:off x="1008413" y="2758363"/>
            <a:ext cx="2139156" cy="1788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学校</a:t>
            </a:r>
            <a:endParaRPr lang="en-US" altLang="zh-CN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门禁系统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安全</a:t>
            </a:r>
            <a:r>
              <a:rPr lang="zh-CN" altLang="en-US" sz="1650" dirty="0" smtClean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有效</a:t>
            </a:r>
            <a:endParaRPr lang="en-US" altLang="zh-CN" sz="1650" dirty="0" smtClean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信息管理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方便准确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安全管理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规范有序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endParaRPr lang="en-US" altLang="zh-CN" sz="6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15" y="1245680"/>
            <a:ext cx="1478756" cy="14787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49" y="1452848"/>
            <a:ext cx="1271588" cy="12715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22" y="1427845"/>
            <a:ext cx="1328738" cy="1114425"/>
          </a:xfrm>
          <a:prstGeom prst="rect">
            <a:avLst/>
          </a:prstGeom>
        </p:spPr>
      </p:pic>
      <p:sp>
        <p:nvSpPr>
          <p:cNvPr id="14" name="文本框 29"/>
          <p:cNvSpPr txBox="1">
            <a:spLocks noChangeArrowheads="1"/>
          </p:cNvSpPr>
          <p:nvPr/>
        </p:nvSpPr>
        <p:spPr bwMode="auto">
          <a:xfrm>
            <a:off x="6163818" y="2758363"/>
            <a:ext cx="2000250" cy="216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学生</a:t>
            </a:r>
            <a:r>
              <a:rPr lang="en-US" altLang="zh-CN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/</a:t>
            </a:r>
            <a:r>
              <a:rPr lang="zh-CN" altLang="en-US" dirty="0">
                <a:solidFill>
                  <a:srgbClr val="2C9AB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家长</a:t>
            </a:r>
            <a:endParaRPr lang="en-US" altLang="zh-CN" dirty="0">
              <a:solidFill>
                <a:srgbClr val="2C9AB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请假放行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及时沟通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到校离校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实时提醒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一卡在手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走遍校园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5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刷脸消费</a:t>
            </a:r>
            <a:r>
              <a:rPr lang="zh-CN" altLang="en-US" sz="165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安全便捷</a:t>
            </a:r>
            <a:endParaRPr lang="en-US" altLang="zh-CN" sz="165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6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336644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适用场景</a:t>
            </a:r>
            <a:endParaRPr lang="zh-CN" altLang="en-US" dirty="0"/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1071552"/>
            <a:ext cx="3493371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7818" y="1071552"/>
            <a:ext cx="258199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MH_SubTitle_4"/>
          <p:cNvSpPr/>
          <p:nvPr>
            <p:custDataLst>
              <p:tags r:id="rId1"/>
            </p:custDataLst>
          </p:nvPr>
        </p:nvSpPr>
        <p:spPr>
          <a:xfrm>
            <a:off x="1071538" y="3786196"/>
            <a:ext cx="2271886" cy="72467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刷脸门禁</a:t>
            </a:r>
          </a:p>
        </p:txBody>
      </p:sp>
      <p:sp>
        <p:nvSpPr>
          <p:cNvPr id="10" name="MH_SubTitle_4"/>
          <p:cNvSpPr/>
          <p:nvPr>
            <p:custDataLst>
              <p:tags r:id="rId2"/>
            </p:custDataLst>
          </p:nvPr>
        </p:nvSpPr>
        <p:spPr>
          <a:xfrm>
            <a:off x="5500694" y="3786196"/>
            <a:ext cx="2271886" cy="72467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刷脸考勤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 </a:t>
            </a:r>
            <a:r>
              <a:rPr lang="en-US" altLang="zh-CN" dirty="0"/>
              <a:t>– </a:t>
            </a:r>
            <a:r>
              <a:rPr lang="zh-CN" altLang="en-US" dirty="0" smtClean="0"/>
              <a:t>适用</a:t>
            </a:r>
            <a:r>
              <a:rPr lang="zh-CN" altLang="en-US" dirty="0"/>
              <a:t>场景</a:t>
            </a:r>
          </a:p>
        </p:txBody>
      </p:sp>
      <p:pic>
        <p:nvPicPr>
          <p:cNvPr id="3687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1071552"/>
            <a:ext cx="4572032" cy="274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MH_SubTitle_4"/>
          <p:cNvSpPr/>
          <p:nvPr>
            <p:custDataLst>
              <p:tags r:id="rId1"/>
            </p:custDataLst>
          </p:nvPr>
        </p:nvSpPr>
        <p:spPr>
          <a:xfrm>
            <a:off x="1357290" y="3857634"/>
            <a:ext cx="2271886" cy="79609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人脸消费食堂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3570" y="1071552"/>
            <a:ext cx="3143272" cy="27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MH_SubTitle_4"/>
          <p:cNvSpPr/>
          <p:nvPr>
            <p:custDataLst>
              <p:tags r:id="rId2"/>
            </p:custDataLst>
          </p:nvPr>
        </p:nvSpPr>
        <p:spPr>
          <a:xfrm>
            <a:off x="6072198" y="3857634"/>
            <a:ext cx="2271886" cy="79609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一卡通洗衣房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3982289" y="2024662"/>
            <a:ext cx="2816312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项目计划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500298" y="1704744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>
                <a:solidFill>
                  <a:schemeClr val="accent1"/>
                </a:solidFill>
                <a:latin typeface="微软雅黑"/>
                <a:cs typeface="微软雅黑"/>
              </a:rPr>
              <a:t>3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49754" y="2501716"/>
            <a:ext cx="1386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Planning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34295138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cs typeface="微软雅黑"/>
                <a:sym typeface="+mn-lt"/>
              </a:rPr>
              <a:t>项目</a:t>
            </a:r>
            <a:r>
              <a:rPr lang="zh-CN" altLang="en-US" dirty="0">
                <a:cs typeface="微软雅黑"/>
                <a:sym typeface="+mn-lt"/>
              </a:rPr>
              <a:t>计划</a:t>
            </a:r>
            <a:endParaRPr lang="en-GB" altLang="zh-CN" dirty="0">
              <a:cs typeface="微软雅黑"/>
              <a:sym typeface="+mn-lt"/>
            </a:endParaRPr>
          </a:p>
        </p:txBody>
      </p:sp>
      <p:sp>
        <p:nvSpPr>
          <p:cNvPr id="73" name="右箭头 3"/>
          <p:cNvSpPr>
            <a:spLocks noChangeArrowheads="1"/>
          </p:cNvSpPr>
          <p:nvPr/>
        </p:nvSpPr>
        <p:spPr bwMode="auto">
          <a:xfrm>
            <a:off x="3803632" y="1874191"/>
            <a:ext cx="1416440" cy="87062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右箭头 5"/>
          <p:cNvSpPr>
            <a:spLocks noChangeArrowheads="1"/>
          </p:cNvSpPr>
          <p:nvPr/>
        </p:nvSpPr>
        <p:spPr bwMode="auto">
          <a:xfrm>
            <a:off x="1612552" y="1874191"/>
            <a:ext cx="1372885" cy="79124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6" name="组合 6"/>
          <p:cNvGrpSpPr>
            <a:grpSpLocks/>
          </p:cNvGrpSpPr>
          <p:nvPr/>
        </p:nvGrpSpPr>
        <p:grpSpPr bwMode="auto">
          <a:xfrm>
            <a:off x="804515" y="1502465"/>
            <a:ext cx="839787" cy="839788"/>
            <a:chOff x="0" y="0"/>
            <a:chExt cx="1119836" cy="1119836"/>
          </a:xfrm>
        </p:grpSpPr>
        <p:sp>
          <p:nvSpPr>
            <p:cNvPr id="77" name="椭圆 7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Freeform 13"/>
            <p:cNvSpPr>
              <a:spLocks noEditPoints="1" noChangeArrowheads="1"/>
            </p:cNvSpPr>
            <p:nvPr/>
          </p:nvSpPr>
          <p:spPr bwMode="auto">
            <a:xfrm>
              <a:off x="242838" y="174772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9"/>
          <p:cNvGrpSpPr>
            <a:grpSpLocks/>
          </p:cNvGrpSpPr>
          <p:nvPr/>
        </p:nvGrpSpPr>
        <p:grpSpPr bwMode="auto">
          <a:xfrm>
            <a:off x="7531336" y="1500878"/>
            <a:ext cx="839788" cy="839787"/>
            <a:chOff x="0" y="0"/>
            <a:chExt cx="1119836" cy="1119836"/>
          </a:xfrm>
        </p:grpSpPr>
        <p:sp>
          <p:nvSpPr>
            <p:cNvPr id="80" name="椭圆 10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Freeform 5"/>
            <p:cNvSpPr>
              <a:spLocks noEditPoints="1" noChangeArrowheads="1"/>
            </p:cNvSpPr>
            <p:nvPr/>
          </p:nvSpPr>
          <p:spPr bwMode="auto">
            <a:xfrm>
              <a:off x="230774" y="261916"/>
              <a:ext cx="658288" cy="596004"/>
            </a:xfrm>
            <a:custGeom>
              <a:avLst/>
              <a:gdLst>
                <a:gd name="T0" fmla="*/ 365717841 w 288"/>
                <a:gd name="T1" fmla="*/ 504455493 h 260"/>
                <a:gd name="T2" fmla="*/ 365717841 w 288"/>
                <a:gd name="T3" fmla="*/ 399361649 h 260"/>
                <a:gd name="T4" fmla="*/ 365717841 w 288"/>
                <a:gd name="T5" fmla="*/ 378341047 h 260"/>
                <a:gd name="T6" fmla="*/ 726208236 w 288"/>
                <a:gd name="T7" fmla="*/ 278501208 h 260"/>
                <a:gd name="T8" fmla="*/ 208981297 w 288"/>
                <a:gd name="T9" fmla="*/ 273247203 h 260"/>
                <a:gd name="T10" fmla="*/ 245552853 w 288"/>
                <a:gd name="T11" fmla="*/ 304775815 h 260"/>
                <a:gd name="T12" fmla="*/ 308247927 w 288"/>
                <a:gd name="T13" fmla="*/ 283755212 h 260"/>
                <a:gd name="T14" fmla="*/ 365717841 w 288"/>
                <a:gd name="T15" fmla="*/ 530730100 h 260"/>
                <a:gd name="T16" fmla="*/ 365717841 w 288"/>
                <a:gd name="T17" fmla="*/ 641077949 h 260"/>
                <a:gd name="T18" fmla="*/ 365717841 w 288"/>
                <a:gd name="T19" fmla="*/ 530730100 h 260"/>
                <a:gd name="T20" fmla="*/ 0 w 288"/>
                <a:gd name="T21" fmla="*/ 672606560 h 260"/>
                <a:gd name="T22" fmla="*/ 726208236 w 288"/>
                <a:gd name="T23" fmla="*/ 567512716 h 260"/>
                <a:gd name="T24" fmla="*/ 0 w 288"/>
                <a:gd name="T25" fmla="*/ 698881167 h 260"/>
                <a:gd name="T26" fmla="*/ 726208236 w 288"/>
                <a:gd name="T27" fmla="*/ 809231308 h 260"/>
                <a:gd name="T28" fmla="*/ 365717841 w 288"/>
                <a:gd name="T29" fmla="*/ 930089458 h 260"/>
                <a:gd name="T30" fmla="*/ 365717841 w 288"/>
                <a:gd name="T31" fmla="*/ 1035185594 h 260"/>
                <a:gd name="T32" fmla="*/ 365717841 w 288"/>
                <a:gd name="T33" fmla="*/ 930089458 h 260"/>
                <a:gd name="T34" fmla="*/ 0 w 288"/>
                <a:gd name="T35" fmla="*/ 1066714205 h 260"/>
                <a:gd name="T36" fmla="*/ 726208236 w 288"/>
                <a:gd name="T37" fmla="*/ 961618069 h 260"/>
                <a:gd name="T38" fmla="*/ 783678150 w 288"/>
                <a:gd name="T39" fmla="*/ 304775815 h 260"/>
                <a:gd name="T40" fmla="*/ 1347926966 w 288"/>
                <a:gd name="T41" fmla="*/ 225954286 h 260"/>
                <a:gd name="T42" fmla="*/ 616493569 w 288"/>
                <a:gd name="T43" fmla="*/ 120858150 h 260"/>
                <a:gd name="T44" fmla="*/ 778455274 w 288"/>
                <a:gd name="T45" fmla="*/ 304775815 h 260"/>
                <a:gd name="T46" fmla="*/ 1347926966 w 288"/>
                <a:gd name="T47" fmla="*/ 99839839 h 260"/>
                <a:gd name="T48" fmla="*/ 809801669 w 288"/>
                <a:gd name="T49" fmla="*/ 105093844 h 260"/>
                <a:gd name="T50" fmla="*/ 1128497633 w 288"/>
                <a:gd name="T51" fmla="*/ 105093844 h 260"/>
                <a:gd name="T52" fmla="*/ 1044904200 w 288"/>
                <a:gd name="T53" fmla="*/ 68311228 h 260"/>
                <a:gd name="T54" fmla="*/ 820249705 w 288"/>
                <a:gd name="T55" fmla="*/ 78821529 h 260"/>
                <a:gd name="T56" fmla="*/ 1347926966 w 288"/>
                <a:gd name="T57" fmla="*/ 357322737 h 260"/>
                <a:gd name="T58" fmla="*/ 783678150 w 288"/>
                <a:gd name="T59" fmla="*/ 336304426 h 260"/>
                <a:gd name="T60" fmla="*/ 783678150 w 288"/>
                <a:gd name="T61" fmla="*/ 441398270 h 260"/>
                <a:gd name="T62" fmla="*/ 783678150 w 288"/>
                <a:gd name="T63" fmla="*/ 572766721 h 260"/>
                <a:gd name="T64" fmla="*/ 1347926966 w 288"/>
                <a:gd name="T65" fmla="*/ 493945192 h 260"/>
                <a:gd name="T66" fmla="*/ 783678150 w 288"/>
                <a:gd name="T67" fmla="*/ 472926882 h 260"/>
                <a:gd name="T68" fmla="*/ 783678150 w 288"/>
                <a:gd name="T69" fmla="*/ 572766721 h 260"/>
                <a:gd name="T70" fmla="*/ 1196415583 w 288"/>
                <a:gd name="T71" fmla="*/ 599041328 h 260"/>
                <a:gd name="T72" fmla="*/ 924741497 w 288"/>
                <a:gd name="T73" fmla="*/ 620059638 h 260"/>
                <a:gd name="T74" fmla="*/ 1138945669 w 288"/>
                <a:gd name="T75" fmla="*/ 861778230 h 260"/>
                <a:gd name="T76" fmla="*/ 1138945669 w 288"/>
                <a:gd name="T77" fmla="*/ 966872074 h 260"/>
                <a:gd name="T78" fmla="*/ 1138945669 w 288"/>
                <a:gd name="T79" fmla="*/ 861778230 h 260"/>
                <a:gd name="T80" fmla="*/ 1138945669 w 288"/>
                <a:gd name="T81" fmla="*/ 840759920 h 260"/>
                <a:gd name="T82" fmla="*/ 1196415583 w 288"/>
                <a:gd name="T83" fmla="*/ 735663783 h 260"/>
                <a:gd name="T84" fmla="*/ 1285234177 w 288"/>
                <a:gd name="T85" fmla="*/ 767192395 h 260"/>
                <a:gd name="T86" fmla="*/ 1259110658 w 288"/>
                <a:gd name="T87" fmla="*/ 719899478 h 260"/>
                <a:gd name="T88" fmla="*/ 1196415583 w 288"/>
                <a:gd name="T89" fmla="*/ 719899478 h 260"/>
                <a:gd name="T90" fmla="*/ 778455274 w 288"/>
                <a:gd name="T91" fmla="*/ 893306841 h 260"/>
                <a:gd name="T92" fmla="*/ 1504663510 w 288"/>
                <a:gd name="T93" fmla="*/ 998400685 h 260"/>
                <a:gd name="T94" fmla="*/ 1138945669 w 288"/>
                <a:gd name="T95" fmla="*/ 1129769136 h 260"/>
                <a:gd name="T96" fmla="*/ 1138945669 w 288"/>
                <a:gd name="T97" fmla="*/ 1234865272 h 260"/>
                <a:gd name="T98" fmla="*/ 1138945669 w 288"/>
                <a:gd name="T99" fmla="*/ 1129769136 h 260"/>
                <a:gd name="T100" fmla="*/ 778455274 w 288"/>
                <a:gd name="T101" fmla="*/ 1266393884 h 260"/>
                <a:gd name="T102" fmla="*/ 1504663510 w 288"/>
                <a:gd name="T103" fmla="*/ 1161297748 h 26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88"/>
                <a:gd name="T157" fmla="*/ 0 h 260"/>
                <a:gd name="T158" fmla="*/ 288 w 288"/>
                <a:gd name="T159" fmla="*/ 260 h 26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88" h="260">
                  <a:moveTo>
                    <a:pt x="139" y="57"/>
                  </a:moveTo>
                  <a:cubicBezTo>
                    <a:pt x="139" y="77"/>
                    <a:pt x="139" y="77"/>
                    <a:pt x="139" y="77"/>
                  </a:cubicBezTo>
                  <a:cubicBezTo>
                    <a:pt x="139" y="88"/>
                    <a:pt x="108" y="96"/>
                    <a:pt x="70" y="96"/>
                  </a:cubicBezTo>
                  <a:cubicBezTo>
                    <a:pt x="31" y="96"/>
                    <a:pt x="0" y="88"/>
                    <a:pt x="0" y="7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7"/>
                    <a:pt x="31" y="76"/>
                    <a:pt x="70" y="76"/>
                  </a:cubicBezTo>
                  <a:cubicBezTo>
                    <a:pt x="108" y="76"/>
                    <a:pt x="139" y="67"/>
                    <a:pt x="139" y="57"/>
                  </a:cubicBezTo>
                  <a:close/>
                  <a:moveTo>
                    <a:pt x="139" y="53"/>
                  </a:moveTo>
                  <a:cubicBezTo>
                    <a:pt x="139" y="64"/>
                    <a:pt x="108" y="72"/>
                    <a:pt x="70" y="72"/>
                  </a:cubicBezTo>
                  <a:cubicBezTo>
                    <a:pt x="31" y="72"/>
                    <a:pt x="0" y="64"/>
                    <a:pt x="0" y="53"/>
                  </a:cubicBezTo>
                  <a:cubicBezTo>
                    <a:pt x="0" y="43"/>
                    <a:pt x="31" y="34"/>
                    <a:pt x="70" y="34"/>
                  </a:cubicBezTo>
                  <a:cubicBezTo>
                    <a:pt x="108" y="34"/>
                    <a:pt x="139" y="43"/>
                    <a:pt x="139" y="53"/>
                  </a:cubicBezTo>
                  <a:close/>
                  <a:moveTo>
                    <a:pt x="103" y="52"/>
                  </a:moveTo>
                  <a:cubicBezTo>
                    <a:pt x="42" y="48"/>
                    <a:pt x="42" y="48"/>
                    <a:pt x="42" y="48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5" y="52"/>
                    <a:pt x="49" y="53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0" y="56"/>
                    <a:pt x="60" y="55"/>
                    <a:pt x="59" y="54"/>
                  </a:cubicBezTo>
                  <a:cubicBezTo>
                    <a:pt x="101" y="56"/>
                    <a:pt x="101" y="56"/>
                    <a:pt x="101" y="56"/>
                  </a:cubicBezTo>
                  <a:lnTo>
                    <a:pt x="103" y="52"/>
                  </a:lnTo>
                  <a:close/>
                  <a:moveTo>
                    <a:pt x="70" y="101"/>
                  </a:moveTo>
                  <a:cubicBezTo>
                    <a:pt x="31" y="101"/>
                    <a:pt x="0" y="93"/>
                    <a:pt x="0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3"/>
                    <a:pt x="31" y="122"/>
                    <a:pt x="70" y="122"/>
                  </a:cubicBezTo>
                  <a:cubicBezTo>
                    <a:pt x="108" y="122"/>
                    <a:pt x="139" y="113"/>
                    <a:pt x="139" y="103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93"/>
                    <a:pt x="108" y="101"/>
                    <a:pt x="70" y="101"/>
                  </a:cubicBezTo>
                  <a:close/>
                  <a:moveTo>
                    <a:pt x="70" y="127"/>
                  </a:moveTo>
                  <a:cubicBezTo>
                    <a:pt x="31" y="127"/>
                    <a:pt x="0" y="119"/>
                    <a:pt x="0" y="10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9"/>
                    <a:pt x="31" y="147"/>
                    <a:pt x="70" y="147"/>
                  </a:cubicBezTo>
                  <a:cubicBezTo>
                    <a:pt x="108" y="147"/>
                    <a:pt x="139" y="139"/>
                    <a:pt x="139" y="128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19"/>
                    <a:pt x="108" y="127"/>
                    <a:pt x="70" y="127"/>
                  </a:cubicBezTo>
                  <a:close/>
                  <a:moveTo>
                    <a:pt x="70" y="152"/>
                  </a:moveTo>
                  <a:cubicBezTo>
                    <a:pt x="31" y="152"/>
                    <a:pt x="0" y="144"/>
                    <a:pt x="0" y="133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4"/>
                    <a:pt x="31" y="173"/>
                    <a:pt x="70" y="173"/>
                  </a:cubicBezTo>
                  <a:cubicBezTo>
                    <a:pt x="108" y="173"/>
                    <a:pt x="139" y="164"/>
                    <a:pt x="139" y="154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44"/>
                    <a:pt x="108" y="152"/>
                    <a:pt x="70" y="152"/>
                  </a:cubicBezTo>
                  <a:close/>
                  <a:moveTo>
                    <a:pt x="70" y="177"/>
                  </a:moveTo>
                  <a:cubicBezTo>
                    <a:pt x="31" y="177"/>
                    <a:pt x="0" y="169"/>
                    <a:pt x="0" y="15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9"/>
                    <a:pt x="31" y="197"/>
                    <a:pt x="70" y="197"/>
                  </a:cubicBezTo>
                  <a:cubicBezTo>
                    <a:pt x="108" y="197"/>
                    <a:pt x="139" y="189"/>
                    <a:pt x="139" y="178"/>
                  </a:cubicBezTo>
                  <a:cubicBezTo>
                    <a:pt x="139" y="158"/>
                    <a:pt x="139" y="158"/>
                    <a:pt x="139" y="158"/>
                  </a:cubicBezTo>
                  <a:cubicBezTo>
                    <a:pt x="139" y="169"/>
                    <a:pt x="108" y="177"/>
                    <a:pt x="70" y="177"/>
                  </a:cubicBezTo>
                  <a:close/>
                  <a:moveTo>
                    <a:pt x="70" y="202"/>
                  </a:moveTo>
                  <a:cubicBezTo>
                    <a:pt x="31" y="202"/>
                    <a:pt x="0" y="193"/>
                    <a:pt x="0" y="18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14"/>
                    <a:pt x="31" y="222"/>
                    <a:pt x="70" y="222"/>
                  </a:cubicBezTo>
                  <a:cubicBezTo>
                    <a:pt x="108" y="222"/>
                    <a:pt x="139" y="214"/>
                    <a:pt x="139" y="203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39" y="193"/>
                    <a:pt x="108" y="202"/>
                    <a:pt x="70" y="202"/>
                  </a:cubicBezTo>
                  <a:close/>
                  <a:moveTo>
                    <a:pt x="149" y="58"/>
                  </a:moveTo>
                  <a:cubicBezTo>
                    <a:pt x="150" y="58"/>
                    <a:pt x="150" y="58"/>
                    <a:pt x="150" y="58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61" y="61"/>
                    <a:pt x="174" y="62"/>
                    <a:pt x="188" y="62"/>
                  </a:cubicBezTo>
                  <a:cubicBezTo>
                    <a:pt x="227" y="62"/>
                    <a:pt x="258" y="53"/>
                    <a:pt x="258" y="4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58" y="33"/>
                    <a:pt x="227" y="42"/>
                    <a:pt x="188" y="42"/>
                  </a:cubicBezTo>
                  <a:cubicBezTo>
                    <a:pt x="150" y="42"/>
                    <a:pt x="118" y="33"/>
                    <a:pt x="118" y="23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35" y="34"/>
                    <a:pt x="150" y="41"/>
                    <a:pt x="150" y="54"/>
                  </a:cubicBezTo>
                  <a:cubicBezTo>
                    <a:pt x="150" y="56"/>
                    <a:pt x="149" y="57"/>
                    <a:pt x="149" y="58"/>
                  </a:cubicBezTo>
                  <a:close/>
                  <a:moveTo>
                    <a:pt x="118" y="19"/>
                  </a:moveTo>
                  <a:cubicBezTo>
                    <a:pt x="118" y="8"/>
                    <a:pt x="150" y="0"/>
                    <a:pt x="188" y="0"/>
                  </a:cubicBezTo>
                  <a:cubicBezTo>
                    <a:pt x="227" y="0"/>
                    <a:pt x="258" y="8"/>
                    <a:pt x="258" y="19"/>
                  </a:cubicBezTo>
                  <a:cubicBezTo>
                    <a:pt x="258" y="29"/>
                    <a:pt x="227" y="38"/>
                    <a:pt x="188" y="38"/>
                  </a:cubicBezTo>
                  <a:cubicBezTo>
                    <a:pt x="150" y="38"/>
                    <a:pt x="118" y="29"/>
                    <a:pt x="118" y="19"/>
                  </a:cubicBezTo>
                  <a:close/>
                  <a:moveTo>
                    <a:pt x="155" y="20"/>
                  </a:moveTo>
                  <a:cubicBezTo>
                    <a:pt x="216" y="24"/>
                    <a:pt x="216" y="24"/>
                    <a:pt x="216" y="24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6" y="20"/>
                    <a:pt x="216" y="20"/>
                    <a:pt x="216" y="20"/>
                  </a:cubicBezTo>
                  <a:cubicBezTo>
                    <a:pt x="213" y="20"/>
                    <a:pt x="209" y="19"/>
                    <a:pt x="210" y="15"/>
                  </a:cubicBezTo>
                  <a:cubicBezTo>
                    <a:pt x="211" y="14"/>
                    <a:pt x="211" y="14"/>
                    <a:pt x="211" y="14"/>
                  </a:cubicBezTo>
                  <a:cubicBezTo>
                    <a:pt x="200" y="13"/>
                    <a:pt x="200" y="13"/>
                    <a:pt x="200" y="13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8" y="16"/>
                    <a:pt x="198" y="17"/>
                    <a:pt x="198" y="18"/>
                  </a:cubicBezTo>
                  <a:cubicBezTo>
                    <a:pt x="157" y="15"/>
                    <a:pt x="157" y="15"/>
                    <a:pt x="157" y="15"/>
                  </a:cubicBezTo>
                  <a:lnTo>
                    <a:pt x="155" y="20"/>
                  </a:lnTo>
                  <a:close/>
                  <a:moveTo>
                    <a:pt x="188" y="87"/>
                  </a:moveTo>
                  <a:cubicBezTo>
                    <a:pt x="227" y="87"/>
                    <a:pt x="258" y="79"/>
                    <a:pt x="258" y="68"/>
                  </a:cubicBezTo>
                  <a:cubicBezTo>
                    <a:pt x="258" y="48"/>
                    <a:pt x="258" y="48"/>
                    <a:pt x="258" y="48"/>
                  </a:cubicBezTo>
                  <a:cubicBezTo>
                    <a:pt x="258" y="59"/>
                    <a:pt x="227" y="67"/>
                    <a:pt x="188" y="67"/>
                  </a:cubicBezTo>
                  <a:cubicBezTo>
                    <a:pt x="174" y="67"/>
                    <a:pt x="161" y="66"/>
                    <a:pt x="150" y="64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0" y="80"/>
                    <a:pt x="149" y="82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61" y="86"/>
                    <a:pt x="174" y="87"/>
                    <a:pt x="188" y="87"/>
                  </a:cubicBezTo>
                  <a:close/>
                  <a:moveTo>
                    <a:pt x="150" y="109"/>
                  </a:moveTo>
                  <a:cubicBezTo>
                    <a:pt x="150" y="110"/>
                    <a:pt x="150" y="110"/>
                    <a:pt x="150" y="110"/>
                  </a:cubicBezTo>
                  <a:cubicBezTo>
                    <a:pt x="161" y="112"/>
                    <a:pt x="174" y="113"/>
                    <a:pt x="188" y="113"/>
                  </a:cubicBezTo>
                  <a:cubicBezTo>
                    <a:pt x="227" y="113"/>
                    <a:pt x="258" y="105"/>
                    <a:pt x="258" y="9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84"/>
                    <a:pt x="227" y="93"/>
                    <a:pt x="188" y="93"/>
                  </a:cubicBezTo>
                  <a:cubicBezTo>
                    <a:pt x="174" y="93"/>
                    <a:pt x="161" y="92"/>
                    <a:pt x="150" y="90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50" y="106"/>
                    <a:pt x="149" y="108"/>
                    <a:pt x="149" y="109"/>
                  </a:cubicBezTo>
                  <a:lnTo>
                    <a:pt x="150" y="109"/>
                  </a:lnTo>
                  <a:close/>
                  <a:moveTo>
                    <a:pt x="258" y="117"/>
                  </a:moveTo>
                  <a:cubicBezTo>
                    <a:pt x="258" y="99"/>
                    <a:pt x="258" y="99"/>
                    <a:pt x="258" y="99"/>
                  </a:cubicBezTo>
                  <a:cubicBezTo>
                    <a:pt x="258" y="105"/>
                    <a:pt x="247" y="111"/>
                    <a:pt x="229" y="114"/>
                  </a:cubicBezTo>
                  <a:cubicBezTo>
                    <a:pt x="237" y="115"/>
                    <a:pt x="247" y="115"/>
                    <a:pt x="258" y="117"/>
                  </a:cubicBezTo>
                  <a:close/>
                  <a:moveTo>
                    <a:pt x="150" y="127"/>
                  </a:moveTo>
                  <a:cubicBezTo>
                    <a:pt x="156" y="123"/>
                    <a:pt x="166" y="120"/>
                    <a:pt x="177" y="118"/>
                  </a:cubicBezTo>
                  <a:cubicBezTo>
                    <a:pt x="167" y="117"/>
                    <a:pt x="158" y="116"/>
                    <a:pt x="150" y="115"/>
                  </a:cubicBezTo>
                  <a:lnTo>
                    <a:pt x="150" y="127"/>
                  </a:lnTo>
                  <a:close/>
                  <a:moveTo>
                    <a:pt x="218" y="164"/>
                  </a:moveTo>
                  <a:cubicBezTo>
                    <a:pt x="180" y="164"/>
                    <a:pt x="149" y="155"/>
                    <a:pt x="149" y="145"/>
                  </a:cubicBezTo>
                  <a:cubicBezTo>
                    <a:pt x="149" y="165"/>
                    <a:pt x="149" y="165"/>
                    <a:pt x="149" y="165"/>
                  </a:cubicBezTo>
                  <a:cubicBezTo>
                    <a:pt x="149" y="175"/>
                    <a:pt x="180" y="184"/>
                    <a:pt x="218" y="184"/>
                  </a:cubicBezTo>
                  <a:cubicBezTo>
                    <a:pt x="257" y="184"/>
                    <a:pt x="288" y="175"/>
                    <a:pt x="288" y="165"/>
                  </a:cubicBezTo>
                  <a:cubicBezTo>
                    <a:pt x="288" y="145"/>
                    <a:pt x="288" y="145"/>
                    <a:pt x="288" y="145"/>
                  </a:cubicBezTo>
                  <a:cubicBezTo>
                    <a:pt x="288" y="155"/>
                    <a:pt x="257" y="164"/>
                    <a:pt x="218" y="164"/>
                  </a:cubicBezTo>
                  <a:close/>
                  <a:moveTo>
                    <a:pt x="218" y="122"/>
                  </a:moveTo>
                  <a:cubicBezTo>
                    <a:pt x="257" y="122"/>
                    <a:pt x="288" y="130"/>
                    <a:pt x="288" y="141"/>
                  </a:cubicBezTo>
                  <a:cubicBezTo>
                    <a:pt x="288" y="151"/>
                    <a:pt x="257" y="160"/>
                    <a:pt x="218" y="160"/>
                  </a:cubicBezTo>
                  <a:cubicBezTo>
                    <a:pt x="180" y="160"/>
                    <a:pt x="149" y="151"/>
                    <a:pt x="149" y="141"/>
                  </a:cubicBezTo>
                  <a:cubicBezTo>
                    <a:pt x="149" y="130"/>
                    <a:pt x="180" y="122"/>
                    <a:pt x="218" y="122"/>
                  </a:cubicBezTo>
                  <a:close/>
                  <a:moveTo>
                    <a:pt x="229" y="140"/>
                  </a:moveTo>
                  <a:cubicBezTo>
                    <a:pt x="187" y="137"/>
                    <a:pt x="187" y="137"/>
                    <a:pt x="187" y="137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3" y="142"/>
                    <a:pt x="239" y="141"/>
                    <a:pt x="241" y="137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30" y="135"/>
                    <a:pt x="230" y="135"/>
                    <a:pt x="230" y="135"/>
                  </a:cubicBezTo>
                  <a:cubicBezTo>
                    <a:pt x="229" y="137"/>
                    <a:pt x="229" y="137"/>
                    <a:pt x="229" y="137"/>
                  </a:cubicBezTo>
                  <a:cubicBezTo>
                    <a:pt x="229" y="138"/>
                    <a:pt x="228" y="139"/>
                    <a:pt x="229" y="140"/>
                  </a:cubicBezTo>
                  <a:close/>
                  <a:moveTo>
                    <a:pt x="218" y="189"/>
                  </a:moveTo>
                  <a:cubicBezTo>
                    <a:pt x="180" y="189"/>
                    <a:pt x="149" y="181"/>
                    <a:pt x="149" y="170"/>
                  </a:cubicBezTo>
                  <a:cubicBezTo>
                    <a:pt x="149" y="190"/>
                    <a:pt x="149" y="190"/>
                    <a:pt x="149" y="190"/>
                  </a:cubicBezTo>
                  <a:cubicBezTo>
                    <a:pt x="149" y="201"/>
                    <a:pt x="180" y="209"/>
                    <a:pt x="218" y="209"/>
                  </a:cubicBezTo>
                  <a:cubicBezTo>
                    <a:pt x="257" y="209"/>
                    <a:pt x="288" y="201"/>
                    <a:pt x="288" y="190"/>
                  </a:cubicBezTo>
                  <a:cubicBezTo>
                    <a:pt x="288" y="170"/>
                    <a:pt x="288" y="170"/>
                    <a:pt x="288" y="170"/>
                  </a:cubicBezTo>
                  <a:cubicBezTo>
                    <a:pt x="288" y="181"/>
                    <a:pt x="257" y="189"/>
                    <a:pt x="218" y="189"/>
                  </a:cubicBezTo>
                  <a:close/>
                  <a:moveTo>
                    <a:pt x="218" y="215"/>
                  </a:moveTo>
                  <a:cubicBezTo>
                    <a:pt x="180" y="215"/>
                    <a:pt x="149" y="206"/>
                    <a:pt x="149" y="196"/>
                  </a:cubicBezTo>
                  <a:cubicBezTo>
                    <a:pt x="149" y="216"/>
                    <a:pt x="149" y="216"/>
                    <a:pt x="149" y="216"/>
                  </a:cubicBezTo>
                  <a:cubicBezTo>
                    <a:pt x="149" y="227"/>
                    <a:pt x="180" y="235"/>
                    <a:pt x="218" y="235"/>
                  </a:cubicBezTo>
                  <a:cubicBezTo>
                    <a:pt x="257" y="235"/>
                    <a:pt x="288" y="227"/>
                    <a:pt x="288" y="216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8" y="206"/>
                    <a:pt x="257" y="215"/>
                    <a:pt x="218" y="215"/>
                  </a:cubicBezTo>
                  <a:close/>
                  <a:moveTo>
                    <a:pt x="218" y="240"/>
                  </a:moveTo>
                  <a:cubicBezTo>
                    <a:pt x="180" y="240"/>
                    <a:pt x="149" y="231"/>
                    <a:pt x="149" y="221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149" y="252"/>
                    <a:pt x="180" y="260"/>
                    <a:pt x="218" y="260"/>
                  </a:cubicBezTo>
                  <a:cubicBezTo>
                    <a:pt x="257" y="260"/>
                    <a:pt x="288" y="252"/>
                    <a:pt x="288" y="241"/>
                  </a:cubicBezTo>
                  <a:cubicBezTo>
                    <a:pt x="288" y="221"/>
                    <a:pt x="288" y="221"/>
                    <a:pt x="288" y="221"/>
                  </a:cubicBezTo>
                  <a:cubicBezTo>
                    <a:pt x="288" y="231"/>
                    <a:pt x="257" y="240"/>
                    <a:pt x="218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12"/>
          <p:cNvGrpSpPr>
            <a:grpSpLocks/>
          </p:cNvGrpSpPr>
          <p:nvPr/>
        </p:nvGrpSpPr>
        <p:grpSpPr bwMode="auto">
          <a:xfrm>
            <a:off x="2985437" y="1500878"/>
            <a:ext cx="839787" cy="839787"/>
            <a:chOff x="0" y="0"/>
            <a:chExt cx="1119836" cy="1119836"/>
          </a:xfrm>
        </p:grpSpPr>
        <p:sp>
          <p:nvSpPr>
            <p:cNvPr id="83" name="椭圆 13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84" name="组合 14"/>
            <p:cNvGrpSpPr>
              <a:grpSpLocks/>
            </p:cNvGrpSpPr>
            <p:nvPr/>
          </p:nvGrpSpPr>
          <p:grpSpPr bwMode="auto">
            <a:xfrm>
              <a:off x="250476" y="299699"/>
              <a:ext cx="692085" cy="482755"/>
              <a:chOff x="0" y="0"/>
              <a:chExt cx="1354138" cy="944563"/>
            </a:xfrm>
          </p:grpSpPr>
          <p:sp>
            <p:nvSpPr>
              <p:cNvPr id="85" name="Freeform 51"/>
              <p:cNvSpPr>
                <a:spLocks noEditPoints="1" noChangeArrowheads="1"/>
              </p:cNvSpPr>
              <p:nvPr/>
            </p:nvSpPr>
            <p:spPr bwMode="auto">
              <a:xfrm>
                <a:off x="17482" y="0"/>
                <a:ext cx="1255713" cy="804863"/>
              </a:xfrm>
              <a:custGeom>
                <a:avLst/>
                <a:gdLst>
                  <a:gd name="T0" fmla="*/ 228887735 w 332"/>
                  <a:gd name="T1" fmla="*/ 2147483646 h 212"/>
                  <a:gd name="T2" fmla="*/ 2147483646 w 332"/>
                  <a:gd name="T3" fmla="*/ 2147483646 h 212"/>
                  <a:gd name="T4" fmla="*/ 2147483646 w 332"/>
                  <a:gd name="T5" fmla="*/ 2147483646 h 212"/>
                  <a:gd name="T6" fmla="*/ 2147483646 w 332"/>
                  <a:gd name="T7" fmla="*/ 230616029 h 212"/>
                  <a:gd name="T8" fmla="*/ 2147483646 w 332"/>
                  <a:gd name="T9" fmla="*/ 0 h 212"/>
                  <a:gd name="T10" fmla="*/ 343331602 w 332"/>
                  <a:gd name="T11" fmla="*/ 0 h 212"/>
                  <a:gd name="T12" fmla="*/ 0 w 332"/>
                  <a:gd name="T13" fmla="*/ 230616029 h 212"/>
                  <a:gd name="T14" fmla="*/ 0 w 332"/>
                  <a:gd name="T15" fmla="*/ 2147483646 h 212"/>
                  <a:gd name="T16" fmla="*/ 228887735 w 332"/>
                  <a:gd name="T17" fmla="*/ 2147483646 h 212"/>
                  <a:gd name="T18" fmla="*/ 314722526 w 332"/>
                  <a:gd name="T19" fmla="*/ 331512439 h 212"/>
                  <a:gd name="T20" fmla="*/ 343331602 w 332"/>
                  <a:gd name="T21" fmla="*/ 317100836 h 212"/>
                  <a:gd name="T22" fmla="*/ 2147483646 w 332"/>
                  <a:gd name="T23" fmla="*/ 317100836 h 212"/>
                  <a:gd name="T24" fmla="*/ 2147483646 w 332"/>
                  <a:gd name="T25" fmla="*/ 2147483646 h 212"/>
                  <a:gd name="T26" fmla="*/ 314722526 w 332"/>
                  <a:gd name="T27" fmla="*/ 2147483646 h 212"/>
                  <a:gd name="T28" fmla="*/ 314722526 w 332"/>
                  <a:gd name="T29" fmla="*/ 331512439 h 2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32"/>
                  <a:gd name="T46" fmla="*/ 0 h 212"/>
                  <a:gd name="T47" fmla="*/ 332 w 332"/>
                  <a:gd name="T48" fmla="*/ 212 h 21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32" h="212">
                    <a:moveTo>
                      <a:pt x="16" y="212"/>
                    </a:move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25" y="212"/>
                      <a:pt x="332" y="205"/>
                      <a:pt x="332" y="196"/>
                    </a:cubicBezTo>
                    <a:cubicBezTo>
                      <a:pt x="332" y="16"/>
                      <a:pt x="332" y="16"/>
                      <a:pt x="332" y="16"/>
                    </a:cubicBezTo>
                    <a:cubicBezTo>
                      <a:pt x="332" y="7"/>
                      <a:pt x="325" y="0"/>
                      <a:pt x="31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05"/>
                      <a:pt x="7" y="212"/>
                      <a:pt x="16" y="212"/>
                    </a:cubicBezTo>
                    <a:close/>
                    <a:moveTo>
                      <a:pt x="22" y="23"/>
                    </a:moveTo>
                    <a:cubicBezTo>
                      <a:pt x="23" y="22"/>
                      <a:pt x="24" y="22"/>
                      <a:pt x="24" y="22"/>
                    </a:cubicBezTo>
                    <a:cubicBezTo>
                      <a:pt x="310" y="22"/>
                      <a:pt x="310" y="22"/>
                      <a:pt x="310" y="22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22" y="190"/>
                      <a:pt x="22" y="190"/>
                      <a:pt x="22" y="190"/>
                    </a:cubicBezTo>
                    <a:lnTo>
                      <a:pt x="22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52"/>
              <p:cNvSpPr>
                <a:spLocks noChangeArrowheads="1"/>
              </p:cNvSpPr>
              <p:nvPr/>
            </p:nvSpPr>
            <p:spPr bwMode="auto">
              <a:xfrm>
                <a:off x="269855" y="246063"/>
                <a:ext cx="836614" cy="338137"/>
              </a:xfrm>
              <a:custGeom>
                <a:avLst/>
                <a:gdLst>
                  <a:gd name="T0" fmla="*/ 2147483646 w 221"/>
                  <a:gd name="T1" fmla="*/ 129912995 h 89"/>
                  <a:gd name="T2" fmla="*/ 2147483646 w 221"/>
                  <a:gd name="T3" fmla="*/ 101042174 h 89"/>
                  <a:gd name="T4" fmla="*/ 2147483646 w 221"/>
                  <a:gd name="T5" fmla="*/ 72171353 h 89"/>
                  <a:gd name="T6" fmla="*/ 2147483646 w 221"/>
                  <a:gd name="T7" fmla="*/ 43304332 h 89"/>
                  <a:gd name="T8" fmla="*/ 2147483646 w 221"/>
                  <a:gd name="T9" fmla="*/ 28870821 h 89"/>
                  <a:gd name="T10" fmla="*/ 2147483646 w 221"/>
                  <a:gd name="T11" fmla="*/ 0 h 89"/>
                  <a:gd name="T12" fmla="*/ 2147483646 w 221"/>
                  <a:gd name="T13" fmla="*/ 0 h 89"/>
                  <a:gd name="T14" fmla="*/ 2147483646 w 221"/>
                  <a:gd name="T15" fmla="*/ 0 h 89"/>
                  <a:gd name="T16" fmla="*/ 2147483646 w 221"/>
                  <a:gd name="T17" fmla="*/ 57737843 h 89"/>
                  <a:gd name="T18" fmla="*/ 2147483646 w 221"/>
                  <a:gd name="T19" fmla="*/ 57737843 h 89"/>
                  <a:gd name="T20" fmla="*/ 2147483646 w 221"/>
                  <a:gd name="T21" fmla="*/ 72171353 h 89"/>
                  <a:gd name="T22" fmla="*/ 2147483646 w 221"/>
                  <a:gd name="T23" fmla="*/ 86608664 h 89"/>
                  <a:gd name="T24" fmla="*/ 2147483646 w 221"/>
                  <a:gd name="T25" fmla="*/ 101042174 h 89"/>
                  <a:gd name="T26" fmla="*/ 2147483646 w 221"/>
                  <a:gd name="T27" fmla="*/ 129912995 h 89"/>
                  <a:gd name="T28" fmla="*/ 2147483646 w 221"/>
                  <a:gd name="T29" fmla="*/ 144346506 h 89"/>
                  <a:gd name="T30" fmla="*/ 2147483646 w 221"/>
                  <a:gd name="T31" fmla="*/ 173217327 h 89"/>
                  <a:gd name="T32" fmla="*/ 2147483646 w 221"/>
                  <a:gd name="T33" fmla="*/ 216517859 h 89"/>
                  <a:gd name="T34" fmla="*/ 2147483646 w 221"/>
                  <a:gd name="T35" fmla="*/ 230955170 h 89"/>
                  <a:gd name="T36" fmla="*/ 2147483646 w 221"/>
                  <a:gd name="T37" fmla="*/ 259822191 h 89"/>
                  <a:gd name="T38" fmla="*/ 2147483646 w 221"/>
                  <a:gd name="T39" fmla="*/ 288693012 h 89"/>
                  <a:gd name="T40" fmla="*/ 2147483646 w 221"/>
                  <a:gd name="T41" fmla="*/ 303126523 h 89"/>
                  <a:gd name="T42" fmla="*/ 1776998421 w 221"/>
                  <a:gd name="T43" fmla="*/ 923816879 h 89"/>
                  <a:gd name="T44" fmla="*/ 1103459796 w 221"/>
                  <a:gd name="T45" fmla="*/ 433039518 h 89"/>
                  <a:gd name="T46" fmla="*/ 1074799141 w 221"/>
                  <a:gd name="T47" fmla="*/ 418602208 h 89"/>
                  <a:gd name="T48" fmla="*/ 1046138487 w 221"/>
                  <a:gd name="T49" fmla="*/ 404168697 h 89"/>
                  <a:gd name="T50" fmla="*/ 1017474047 w 221"/>
                  <a:gd name="T51" fmla="*/ 404168697 h 89"/>
                  <a:gd name="T52" fmla="*/ 988813393 w 221"/>
                  <a:gd name="T53" fmla="*/ 404168697 h 89"/>
                  <a:gd name="T54" fmla="*/ 960152739 w 221"/>
                  <a:gd name="T55" fmla="*/ 418602208 h 89"/>
                  <a:gd name="T56" fmla="*/ 931492085 w 221"/>
                  <a:gd name="T57" fmla="*/ 433039518 h 89"/>
                  <a:gd name="T58" fmla="*/ 85985748 w 221"/>
                  <a:gd name="T59" fmla="*/ 981554722 h 89"/>
                  <a:gd name="T60" fmla="*/ 171967711 w 221"/>
                  <a:gd name="T61" fmla="*/ 1284681245 h 89"/>
                  <a:gd name="T62" fmla="*/ 1017474047 w 221"/>
                  <a:gd name="T63" fmla="*/ 750599552 h 89"/>
                  <a:gd name="T64" fmla="*/ 1719677112 w 221"/>
                  <a:gd name="T65" fmla="*/ 1255810424 h 89"/>
                  <a:gd name="T66" fmla="*/ 1748337766 w 221"/>
                  <a:gd name="T67" fmla="*/ 1270247734 h 89"/>
                  <a:gd name="T68" fmla="*/ 1791330641 w 221"/>
                  <a:gd name="T69" fmla="*/ 1284681245 h 89"/>
                  <a:gd name="T70" fmla="*/ 1791330641 w 221"/>
                  <a:gd name="T71" fmla="*/ 1284681245 h 89"/>
                  <a:gd name="T72" fmla="*/ 1819991295 w 221"/>
                  <a:gd name="T73" fmla="*/ 1270247734 h 89"/>
                  <a:gd name="T74" fmla="*/ 1862984169 w 221"/>
                  <a:gd name="T75" fmla="*/ 1255810424 h 89"/>
                  <a:gd name="T76" fmla="*/ 2147483646 w 221"/>
                  <a:gd name="T77" fmla="*/ 562948714 h 89"/>
                  <a:gd name="T78" fmla="*/ 2147483646 w 221"/>
                  <a:gd name="T79" fmla="*/ 591819535 h 89"/>
                  <a:gd name="T80" fmla="*/ 2147483646 w 221"/>
                  <a:gd name="T81" fmla="*/ 606253046 h 89"/>
                  <a:gd name="T82" fmla="*/ 2147483646 w 221"/>
                  <a:gd name="T83" fmla="*/ 620690356 h 89"/>
                  <a:gd name="T84" fmla="*/ 2147483646 w 221"/>
                  <a:gd name="T85" fmla="*/ 620690356 h 89"/>
                  <a:gd name="T86" fmla="*/ 2147483646 w 221"/>
                  <a:gd name="T87" fmla="*/ 620690356 h 89"/>
                  <a:gd name="T88" fmla="*/ 2147483646 w 221"/>
                  <a:gd name="T89" fmla="*/ 620690356 h 89"/>
                  <a:gd name="T90" fmla="*/ 2147483646 w 221"/>
                  <a:gd name="T91" fmla="*/ 591819535 h 89"/>
                  <a:gd name="T92" fmla="*/ 2147483646 w 221"/>
                  <a:gd name="T93" fmla="*/ 577386024 h 89"/>
                  <a:gd name="T94" fmla="*/ 2147483646 w 221"/>
                  <a:gd name="T95" fmla="*/ 534081693 h 89"/>
                  <a:gd name="T96" fmla="*/ 2147483646 w 221"/>
                  <a:gd name="T97" fmla="*/ 230955170 h 89"/>
                  <a:gd name="T98" fmla="*/ 2147483646 w 221"/>
                  <a:gd name="T99" fmla="*/ 230955170 h 89"/>
                  <a:gd name="T100" fmla="*/ 2147483646 w 221"/>
                  <a:gd name="T101" fmla="*/ 202084349 h 89"/>
                  <a:gd name="T102" fmla="*/ 2147483646 w 221"/>
                  <a:gd name="T103" fmla="*/ 158780017 h 8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21"/>
                  <a:gd name="T157" fmla="*/ 0 h 89"/>
                  <a:gd name="T158" fmla="*/ 221 w 221"/>
                  <a:gd name="T159" fmla="*/ 89 h 89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21" h="89">
                    <a:moveTo>
                      <a:pt x="221" y="9"/>
                    </a:move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8"/>
                      <a:pt x="220" y="7"/>
                    </a:cubicBezTo>
                    <a:cubicBezTo>
                      <a:pt x="220" y="7"/>
                      <a:pt x="220" y="7"/>
                      <a:pt x="220" y="6"/>
                    </a:cubicBezTo>
                    <a:cubicBezTo>
                      <a:pt x="220" y="6"/>
                      <a:pt x="220" y="6"/>
                      <a:pt x="220" y="5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19" y="4"/>
                      <a:pt x="219" y="4"/>
                      <a:pt x="218" y="3"/>
                    </a:cubicBezTo>
                    <a:cubicBezTo>
                      <a:pt x="218" y="3"/>
                      <a:pt x="218" y="3"/>
                      <a:pt x="217" y="3"/>
                    </a:cubicBezTo>
                    <a:cubicBezTo>
                      <a:pt x="217" y="3"/>
                      <a:pt x="217" y="2"/>
                      <a:pt x="217" y="2"/>
                    </a:cubicBezTo>
                    <a:cubicBezTo>
                      <a:pt x="215" y="1"/>
                      <a:pt x="214" y="1"/>
                      <a:pt x="213" y="0"/>
                    </a:cubicBezTo>
                    <a:cubicBezTo>
                      <a:pt x="213" y="0"/>
                      <a:pt x="212" y="0"/>
                      <a:pt x="212" y="0"/>
                    </a:cubicBezTo>
                    <a:cubicBezTo>
                      <a:pt x="212" y="0"/>
                      <a:pt x="211" y="0"/>
                      <a:pt x="211" y="0"/>
                    </a:cubicBezTo>
                    <a:cubicBezTo>
                      <a:pt x="210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4" y="4"/>
                      <a:pt x="184" y="4"/>
                    </a:cubicBezTo>
                    <a:cubicBezTo>
                      <a:pt x="183" y="4"/>
                      <a:pt x="183" y="4"/>
                      <a:pt x="183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6"/>
                      <a:pt x="181" y="6"/>
                      <a:pt x="180" y="6"/>
                    </a:cubicBezTo>
                    <a:cubicBezTo>
                      <a:pt x="180" y="6"/>
                      <a:pt x="180" y="6"/>
                      <a:pt x="180" y="6"/>
                    </a:cubicBezTo>
                    <a:cubicBezTo>
                      <a:pt x="180" y="6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8" y="8"/>
                    </a:cubicBezTo>
                    <a:cubicBezTo>
                      <a:pt x="178" y="8"/>
                      <a:pt x="178" y="8"/>
                      <a:pt x="178" y="9"/>
                    </a:cubicBezTo>
                    <a:cubicBezTo>
                      <a:pt x="178" y="9"/>
                      <a:pt x="177" y="9"/>
                      <a:pt x="177" y="9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1"/>
                      <a:pt x="177" y="11"/>
                      <a:pt x="177" y="11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4"/>
                      <a:pt x="176" y="14"/>
                      <a:pt x="176" y="15"/>
                    </a:cubicBezTo>
                    <a:cubicBezTo>
                      <a:pt x="176" y="15"/>
                      <a:pt x="176" y="15"/>
                      <a:pt x="176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6" y="16"/>
                      <a:pt x="176" y="17"/>
                      <a:pt x="176" y="17"/>
                    </a:cubicBezTo>
                    <a:cubicBezTo>
                      <a:pt x="176" y="17"/>
                      <a:pt x="176" y="17"/>
                      <a:pt x="177" y="18"/>
                    </a:cubicBezTo>
                    <a:cubicBezTo>
                      <a:pt x="177" y="18"/>
                      <a:pt x="177" y="18"/>
                      <a:pt x="177" y="19"/>
                    </a:cubicBezTo>
                    <a:cubicBezTo>
                      <a:pt x="177" y="19"/>
                      <a:pt x="177" y="19"/>
                      <a:pt x="177" y="20"/>
                    </a:cubicBezTo>
                    <a:cubicBezTo>
                      <a:pt x="177" y="20"/>
                      <a:pt x="178" y="20"/>
                      <a:pt x="178" y="21"/>
                    </a:cubicBezTo>
                    <a:cubicBezTo>
                      <a:pt x="178" y="21"/>
                      <a:pt x="178" y="21"/>
                      <a:pt x="178" y="21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6" y="29"/>
                    </a:cubicBezTo>
                    <a:cubicBezTo>
                      <a:pt x="76" y="29"/>
                      <a:pt x="76" y="29"/>
                      <a:pt x="75" y="29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4" y="29"/>
                      <a:pt x="74" y="28"/>
                      <a:pt x="73" y="28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1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8" y="28"/>
                    </a:cubicBezTo>
                    <a:cubicBezTo>
                      <a:pt x="68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6" y="29"/>
                    </a:cubicBezTo>
                    <a:cubicBezTo>
                      <a:pt x="66" y="29"/>
                      <a:pt x="66" y="30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1" y="72"/>
                      <a:pt x="0" y="79"/>
                      <a:pt x="3" y="84"/>
                    </a:cubicBezTo>
                    <a:cubicBezTo>
                      <a:pt x="5" y="87"/>
                      <a:pt x="9" y="89"/>
                      <a:pt x="12" y="89"/>
                    </a:cubicBezTo>
                    <a:cubicBezTo>
                      <a:pt x="15" y="89"/>
                      <a:pt x="17" y="88"/>
                      <a:pt x="18" y="87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9" y="87"/>
                      <a:pt x="119" y="87"/>
                      <a:pt x="120" y="87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1" y="88"/>
                      <a:pt x="121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3" y="88"/>
                      <a:pt x="124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6" y="88"/>
                      <a:pt x="127" y="88"/>
                    </a:cubicBezTo>
                    <a:cubicBezTo>
                      <a:pt x="127" y="88"/>
                      <a:pt x="127" y="88"/>
                      <a:pt x="127" y="88"/>
                    </a:cubicBezTo>
                    <a:cubicBezTo>
                      <a:pt x="128" y="88"/>
                      <a:pt x="129" y="88"/>
                      <a:pt x="129" y="88"/>
                    </a:cubicBezTo>
                    <a:cubicBezTo>
                      <a:pt x="129" y="87"/>
                      <a:pt x="129" y="87"/>
                      <a:pt x="130" y="87"/>
                    </a:cubicBezTo>
                    <a:cubicBezTo>
                      <a:pt x="130" y="87"/>
                      <a:pt x="131" y="87"/>
                      <a:pt x="131" y="8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92" y="40"/>
                      <a:pt x="193" y="40"/>
                      <a:pt x="193" y="40"/>
                    </a:cubicBezTo>
                    <a:cubicBezTo>
                      <a:pt x="193" y="40"/>
                      <a:pt x="193" y="41"/>
                      <a:pt x="193" y="41"/>
                    </a:cubicBezTo>
                    <a:cubicBezTo>
                      <a:pt x="194" y="41"/>
                      <a:pt x="194" y="41"/>
                      <a:pt x="195" y="42"/>
                    </a:cubicBezTo>
                    <a:cubicBezTo>
                      <a:pt x="195" y="42"/>
                      <a:pt x="195" y="42"/>
                      <a:pt x="196" y="42"/>
                    </a:cubicBezTo>
                    <a:cubicBezTo>
                      <a:pt x="196" y="42"/>
                      <a:pt x="196" y="42"/>
                      <a:pt x="196" y="42"/>
                    </a:cubicBezTo>
                    <a:cubicBezTo>
                      <a:pt x="196" y="42"/>
                      <a:pt x="197" y="42"/>
                      <a:pt x="197" y="43"/>
                    </a:cubicBezTo>
                    <a:cubicBezTo>
                      <a:pt x="197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1" y="43"/>
                      <a:pt x="202" y="43"/>
                      <a:pt x="203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4" y="42"/>
                      <a:pt x="205" y="42"/>
                      <a:pt x="206" y="42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41"/>
                      <a:pt x="208" y="40"/>
                      <a:pt x="208" y="40"/>
                    </a:cubicBezTo>
                    <a:cubicBezTo>
                      <a:pt x="208" y="40"/>
                      <a:pt x="208" y="39"/>
                      <a:pt x="208" y="39"/>
                    </a:cubicBezTo>
                    <a:cubicBezTo>
                      <a:pt x="209" y="39"/>
                      <a:pt x="210" y="38"/>
                      <a:pt x="210" y="37"/>
                    </a:cubicBezTo>
                    <a:cubicBezTo>
                      <a:pt x="210" y="37"/>
                      <a:pt x="210" y="37"/>
                      <a:pt x="210" y="37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20" y="15"/>
                      <a:pt x="221" y="14"/>
                      <a:pt x="221" y="14"/>
                    </a:cubicBezTo>
                    <a:cubicBezTo>
                      <a:pt x="221" y="13"/>
                      <a:pt x="221" y="13"/>
                      <a:pt x="221" y="12"/>
                    </a:cubicBezTo>
                    <a:cubicBezTo>
                      <a:pt x="221" y="12"/>
                      <a:pt x="221" y="12"/>
                      <a:pt x="221" y="11"/>
                    </a:cubicBezTo>
                    <a:cubicBezTo>
                      <a:pt x="221" y="11"/>
                      <a:pt x="221" y="10"/>
                      <a:pt x="22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53"/>
              <p:cNvSpPr>
                <a:spLocks noChangeArrowheads="1"/>
              </p:cNvSpPr>
              <p:nvPr/>
            </p:nvSpPr>
            <p:spPr bwMode="auto">
              <a:xfrm>
                <a:off x="0" y="862013"/>
                <a:ext cx="1354138" cy="82550"/>
              </a:xfrm>
              <a:custGeom>
                <a:avLst/>
                <a:gdLst>
                  <a:gd name="T0" fmla="*/ 2147483646 w 358"/>
                  <a:gd name="T1" fmla="*/ 0 h 22"/>
                  <a:gd name="T2" fmla="*/ 157382609 w 358"/>
                  <a:gd name="T3" fmla="*/ 0 h 22"/>
                  <a:gd name="T4" fmla="*/ 0 w 358"/>
                  <a:gd name="T5" fmla="*/ 154875057 h 22"/>
                  <a:gd name="T6" fmla="*/ 157382609 w 358"/>
                  <a:gd name="T7" fmla="*/ 309750114 h 22"/>
                  <a:gd name="T8" fmla="*/ 2147483646 w 358"/>
                  <a:gd name="T9" fmla="*/ 309750114 h 22"/>
                  <a:gd name="T10" fmla="*/ 2147483646 w 358"/>
                  <a:gd name="T11" fmla="*/ 154875057 h 22"/>
                  <a:gd name="T12" fmla="*/ 2147483646 w 358"/>
                  <a:gd name="T13" fmla="*/ 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8"/>
                  <a:gd name="T22" fmla="*/ 0 h 22"/>
                  <a:gd name="T23" fmla="*/ 358 w 358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8" h="22">
                    <a:moveTo>
                      <a:pt x="34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347" y="22"/>
                      <a:pt x="347" y="22"/>
                      <a:pt x="347" y="22"/>
                    </a:cubicBezTo>
                    <a:cubicBezTo>
                      <a:pt x="353" y="22"/>
                      <a:pt x="358" y="17"/>
                      <a:pt x="358" y="11"/>
                    </a:cubicBezTo>
                    <a:cubicBezTo>
                      <a:pt x="358" y="5"/>
                      <a:pt x="353" y="0"/>
                      <a:pt x="3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1" name="组合 21"/>
          <p:cNvGrpSpPr>
            <a:grpSpLocks/>
          </p:cNvGrpSpPr>
          <p:nvPr/>
        </p:nvGrpSpPr>
        <p:grpSpPr bwMode="auto">
          <a:xfrm>
            <a:off x="5264937" y="1507227"/>
            <a:ext cx="839788" cy="839788"/>
            <a:chOff x="0" y="0"/>
            <a:chExt cx="1119836" cy="1119836"/>
          </a:xfrm>
        </p:grpSpPr>
        <p:sp>
          <p:nvSpPr>
            <p:cNvPr id="92" name="椭圆 22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3" name="组合 23"/>
            <p:cNvGrpSpPr>
              <a:grpSpLocks/>
            </p:cNvGrpSpPr>
            <p:nvPr/>
          </p:nvGrpSpPr>
          <p:grpSpPr bwMode="auto">
            <a:xfrm>
              <a:off x="318456" y="337363"/>
              <a:ext cx="482923" cy="481855"/>
              <a:chOff x="0" y="0"/>
              <a:chExt cx="482923" cy="481855"/>
            </a:xfrm>
          </p:grpSpPr>
          <p:sp>
            <p:nvSpPr>
              <p:cNvPr id="94" name="Freeform 9"/>
              <p:cNvSpPr>
                <a:spLocks noChangeArrowheads="1"/>
              </p:cNvSpPr>
              <p:nvPr/>
            </p:nvSpPr>
            <p:spPr bwMode="auto">
              <a:xfrm>
                <a:off x="290609" y="292745"/>
                <a:ext cx="192314" cy="189110"/>
              </a:xfrm>
              <a:custGeom>
                <a:avLst/>
                <a:gdLst>
                  <a:gd name="T0" fmla="*/ 447104408 w 75"/>
                  <a:gd name="T1" fmla="*/ 274293833 h 74"/>
                  <a:gd name="T2" fmla="*/ 164377186 w 75"/>
                  <a:gd name="T3" fmla="*/ 0 h 74"/>
                  <a:gd name="T4" fmla="*/ 0 w 75"/>
                  <a:gd name="T5" fmla="*/ 156738968 h 74"/>
                  <a:gd name="T6" fmla="*/ 282727222 w 75"/>
                  <a:gd name="T7" fmla="*/ 437562207 h 74"/>
                  <a:gd name="T8" fmla="*/ 447104408 w 75"/>
                  <a:gd name="T9" fmla="*/ 437562207 h 74"/>
                  <a:gd name="T10" fmla="*/ 447104408 w 75"/>
                  <a:gd name="T11" fmla="*/ 274293833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74"/>
                  <a:gd name="T20" fmla="*/ 75 w 75"/>
                  <a:gd name="T21" fmla="*/ 74 h 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56850" cy="358987"/>
              </a:xfrm>
              <a:custGeom>
                <a:avLst/>
                <a:gdLst>
                  <a:gd name="T0" fmla="*/ 916128939 w 139"/>
                  <a:gd name="T1" fmla="*/ 460257233 h 140"/>
                  <a:gd name="T2" fmla="*/ 461360839 w 139"/>
                  <a:gd name="T3" fmla="*/ 0 h 140"/>
                  <a:gd name="T4" fmla="*/ 0 w 139"/>
                  <a:gd name="T5" fmla="*/ 460257233 h 140"/>
                  <a:gd name="T6" fmla="*/ 461360839 w 139"/>
                  <a:gd name="T7" fmla="*/ 920511901 h 140"/>
                  <a:gd name="T8" fmla="*/ 916128939 w 139"/>
                  <a:gd name="T9" fmla="*/ 460257233 h 140"/>
                  <a:gd name="T10" fmla="*/ 461360839 w 139"/>
                  <a:gd name="T11" fmla="*/ 802161580 h 140"/>
                  <a:gd name="T12" fmla="*/ 112045765 w 139"/>
                  <a:gd name="T13" fmla="*/ 460257233 h 140"/>
                  <a:gd name="T14" fmla="*/ 461360839 w 139"/>
                  <a:gd name="T15" fmla="*/ 111775731 h 140"/>
                  <a:gd name="T16" fmla="*/ 804083173 w 139"/>
                  <a:gd name="T17" fmla="*/ 460257233 h 140"/>
                  <a:gd name="T18" fmla="*/ 461360839 w 139"/>
                  <a:gd name="T19" fmla="*/ 802161580 h 1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9"/>
                  <a:gd name="T31" fmla="*/ 0 h 140"/>
                  <a:gd name="T32" fmla="*/ 139 w 139"/>
                  <a:gd name="T33" fmla="*/ 140 h 14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ChangeArrowheads="1"/>
              </p:cNvSpPr>
              <p:nvPr/>
            </p:nvSpPr>
            <p:spPr bwMode="auto">
              <a:xfrm>
                <a:off x="74789" y="74789"/>
                <a:ext cx="105773" cy="104705"/>
              </a:xfrm>
              <a:custGeom>
                <a:avLst/>
                <a:gdLst>
                  <a:gd name="T0" fmla="*/ 0 w 41"/>
                  <a:gd name="T1" fmla="*/ 267393586 h 41"/>
                  <a:gd name="T2" fmla="*/ 79866354 w 41"/>
                  <a:gd name="T3" fmla="*/ 267393586 h 41"/>
                  <a:gd name="T4" fmla="*/ 272876281 w 41"/>
                  <a:gd name="T5" fmla="*/ 78260603 h 41"/>
                  <a:gd name="T6" fmla="*/ 272876281 w 41"/>
                  <a:gd name="T7" fmla="*/ 0 h 41"/>
                  <a:gd name="T8" fmla="*/ 0 w 41"/>
                  <a:gd name="T9" fmla="*/ 267393586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41"/>
                  <a:gd name="T17" fmla="*/ 41 w 41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0" name="文本框 49"/>
          <p:cNvSpPr>
            <a:spLocks noChangeArrowheads="1"/>
          </p:cNvSpPr>
          <p:nvPr/>
        </p:nvSpPr>
        <p:spPr bwMode="auto">
          <a:xfrm>
            <a:off x="179512" y="2347015"/>
            <a:ext cx="2118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合同及项目准备</a:t>
            </a:r>
            <a:endParaRPr lang="zh-CN" altLang="en-US" sz="1600" dirty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1" name="文本框 53"/>
          <p:cNvSpPr>
            <a:spLocks noChangeArrowheads="1"/>
          </p:cNvSpPr>
          <p:nvPr/>
        </p:nvSpPr>
        <p:spPr bwMode="auto">
          <a:xfrm>
            <a:off x="2125216" y="2371394"/>
            <a:ext cx="259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</a:t>
            </a:r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消费子系统</a:t>
            </a:r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56"/>
          <p:cNvSpPr>
            <a:spLocks noChangeArrowheads="1"/>
          </p:cNvSpPr>
          <p:nvPr/>
        </p:nvSpPr>
        <p:spPr bwMode="auto">
          <a:xfrm>
            <a:off x="4836312" y="2367505"/>
            <a:ext cx="16970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系统软件建设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59"/>
          <p:cNvSpPr>
            <a:spLocks noChangeArrowheads="1"/>
          </p:cNvSpPr>
          <p:nvPr/>
        </p:nvSpPr>
        <p:spPr bwMode="auto">
          <a:xfrm>
            <a:off x="7111957" y="2347015"/>
            <a:ext cx="16785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600" dirty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对接及试</a:t>
            </a:r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运行，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2C9A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竣工移交。</a:t>
            </a:r>
            <a:endParaRPr lang="en-US" altLang="zh-CN" sz="1600" dirty="0" smtClean="0">
              <a:solidFill>
                <a:srgbClr val="2C9A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8" name="右箭头 3"/>
          <p:cNvSpPr>
            <a:spLocks noChangeArrowheads="1"/>
          </p:cNvSpPr>
          <p:nvPr/>
        </p:nvSpPr>
        <p:spPr bwMode="auto">
          <a:xfrm>
            <a:off x="6104725" y="1894828"/>
            <a:ext cx="1432992" cy="76113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445559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 autoUpdateAnimBg="0"/>
      <p:bldP spid="75" grpId="0" bldLvl="0" animBg="1" autoUpdateAnimBg="0"/>
      <p:bldP spid="100" grpId="0" bldLvl="0" autoUpdateAnimBg="0"/>
      <p:bldP spid="101" grpId="0" bldLvl="0" autoUpdateAnimBg="0"/>
      <p:bldP spid="102" grpId="0" bldLvl="0" autoUpdateAnimBg="0"/>
      <p:bldP spid="103" grpId="0" bldLvl="0" autoUpdateAnimBg="0"/>
      <p:bldP spid="108" grpId="0" bldLvl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3982289" y="2024662"/>
            <a:ext cx="2816312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项目流程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500298" y="1704744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>
                <a:solidFill>
                  <a:schemeClr val="accent1"/>
                </a:solidFill>
                <a:latin typeface="微软雅黑"/>
                <a:cs typeface="微软雅黑"/>
              </a:rPr>
              <a:t>4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7944" y="2501716"/>
            <a:ext cx="1449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Project Workflow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9998758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项目流程</a:t>
            </a:r>
            <a:endParaRPr lang="zh-CN" altLang="en-US" dirty="0"/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4108550" y="4890194"/>
            <a:ext cx="2314575" cy="273844"/>
          </a:xfrm>
        </p:spPr>
        <p:txBody>
          <a:bodyPr/>
          <a:lstStyle/>
          <a:p>
            <a:fld id="{3E01D349-8170-43A9-BECF-EBE70F05EF73}" type="slidenum">
              <a:rPr lang="en-US" altLang="zh-CN"/>
              <a:pPr/>
              <a:t>27</a:t>
            </a:fld>
            <a:endParaRPr lang="en-US" altLang="zh-CN"/>
          </a:p>
        </p:txBody>
      </p:sp>
      <p:graphicFrame>
        <p:nvGraphicFramePr>
          <p:cNvPr id="7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22276"/>
              </p:ext>
            </p:extLst>
          </p:nvPr>
        </p:nvGraphicFramePr>
        <p:xfrm>
          <a:off x="1979712" y="843558"/>
          <a:ext cx="6571774" cy="4268912"/>
        </p:xfrm>
        <a:graphic>
          <a:graphicData uri="http://schemas.openxmlformats.org/drawingml/2006/table">
            <a:tbl>
              <a:tblPr/>
              <a:tblGrid>
                <a:gridCol w="2304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988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6862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2825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盛灿科技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银行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34296" marB="3429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4065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6" marB="3429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000" marR="54000" marT="35106" marB="35106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653415"/>
              </p:ext>
            </p:extLst>
          </p:nvPr>
        </p:nvGraphicFramePr>
        <p:xfrm>
          <a:off x="1979712" y="266727"/>
          <a:ext cx="6572251" cy="598589"/>
        </p:xfrm>
        <a:graphic>
          <a:graphicData uri="http://schemas.openxmlformats.org/drawingml/2006/table">
            <a:tbl>
              <a:tblPr/>
              <a:tblGrid>
                <a:gridCol w="8060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61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89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11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730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流程名称：</a:t>
                      </a:r>
                    </a:p>
                  </a:txBody>
                  <a:tcPr marL="67500" marR="67500" marT="35109" marB="3510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智慧校园一卡通 落地标准化流程</a:t>
                      </a:r>
                      <a:endParaRPr kumimoji="0" lang="zh-CN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管理部门：</a:t>
                      </a: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43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适用范围：</a:t>
                      </a:r>
                    </a:p>
                  </a:txBody>
                  <a:tcPr marL="67500" marR="67500" marT="35109" marB="3510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智慧教育</a:t>
                      </a:r>
                      <a:endParaRPr kumimoji="0" lang="zh-CN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流程编号：</a:t>
                      </a: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30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流程目的：</a:t>
                      </a:r>
                    </a:p>
                  </a:txBody>
                  <a:tcPr marL="67500" marR="67500" marT="35109" marB="35109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600" dirty="0" smtClean="0">
                          <a:ln>
                            <a:noFill/>
                          </a:ln>
                          <a:effectLst/>
                          <a:sym typeface="+mn-ea"/>
                        </a:rPr>
                        <a:t>规范公司新产品落地程序，确保产品按时、保质交付，落地工作科学、有序、高效</a:t>
                      </a:r>
                      <a:endParaRPr kumimoji="0" lang="zh-CN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版    本：</a:t>
                      </a: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V1.0</a:t>
                      </a:r>
                      <a:endParaRPr kumimoji="0" lang="en-US" altLang="zh-CN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500" marR="67500" marT="35109" marB="351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utoShape 50"/>
          <p:cNvSpPr>
            <a:spLocks noChangeArrowheads="1"/>
          </p:cNvSpPr>
          <p:nvPr/>
        </p:nvSpPr>
        <p:spPr bwMode="auto">
          <a:xfrm>
            <a:off x="2456249" y="1105423"/>
            <a:ext cx="811084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 smtClean="0">
                <a:latin typeface="宋体" panose="02010600030101010101" pitchFamily="2" charset="-122"/>
              </a:rPr>
              <a:t>1.1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与行方签采购协议</a:t>
            </a:r>
          </a:p>
        </p:txBody>
      </p:sp>
      <p:sp>
        <p:nvSpPr>
          <p:cNvPr id="10" name="Rectangle 51"/>
          <p:cNvSpPr>
            <a:spLocks noChangeArrowheads="1"/>
          </p:cNvSpPr>
          <p:nvPr/>
        </p:nvSpPr>
        <p:spPr bwMode="auto">
          <a:xfrm>
            <a:off x="2456250" y="2444129"/>
            <a:ext cx="81108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4</a:t>
            </a:r>
            <a:r>
              <a:rPr lang="zh-CN" altLang="en-US" sz="800" dirty="0" smtClean="0">
                <a:latin typeface="宋体" panose="02010600030101010101" pitchFamily="2" charset="-122"/>
              </a:rPr>
              <a:t>、硬件</a:t>
            </a:r>
            <a:r>
              <a:rPr lang="zh-CN" altLang="en-US" sz="800" dirty="0">
                <a:latin typeface="宋体" panose="02010600030101010101" pitchFamily="2" charset="-122"/>
              </a:rPr>
              <a:t>部署</a:t>
            </a:r>
          </a:p>
        </p:txBody>
      </p: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2411760" y="2872083"/>
            <a:ext cx="885936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5</a:t>
            </a:r>
            <a:r>
              <a:rPr lang="zh-CN" altLang="en-US" sz="800" dirty="0">
                <a:latin typeface="宋体" panose="02010600030101010101" pitchFamily="2" charset="-122"/>
              </a:rPr>
              <a:t>、行方签验收表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3059814" y="3492027"/>
            <a:ext cx="1078591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6.1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、签定设备验收</a:t>
            </a:r>
            <a:r>
              <a:rPr lang="zh-CN" altLang="en-US" sz="800" dirty="0">
                <a:latin typeface="宋体" panose="02010600030101010101" pitchFamily="2" charset="-122"/>
              </a:rPr>
              <a:t>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13" name="Rectangle 51"/>
          <p:cNvSpPr>
            <a:spLocks noChangeArrowheads="1"/>
          </p:cNvSpPr>
          <p:nvPr/>
        </p:nvSpPr>
        <p:spPr bwMode="auto">
          <a:xfrm>
            <a:off x="2456250" y="4105870"/>
            <a:ext cx="81108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7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系统培训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15" name="AutoShape 50"/>
          <p:cNvSpPr>
            <a:spLocks noChangeArrowheads="1"/>
          </p:cNvSpPr>
          <p:nvPr/>
        </p:nvSpPr>
        <p:spPr bwMode="auto">
          <a:xfrm>
            <a:off x="2456249" y="4706237"/>
            <a:ext cx="811084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>
                <a:latin typeface="宋体" panose="02010600030101010101" pitchFamily="2" charset="-122"/>
              </a:rPr>
              <a:t>8</a:t>
            </a:r>
            <a:r>
              <a:rPr lang="zh-CN" altLang="en-US" sz="800" dirty="0">
                <a:latin typeface="宋体" panose="02010600030101010101" pitchFamily="2" charset="-122"/>
              </a:rPr>
              <a:t>、项目完成</a:t>
            </a:r>
          </a:p>
        </p:txBody>
      </p:sp>
      <p:cxnSp>
        <p:nvCxnSpPr>
          <p:cNvPr id="16" name="AutoShape 76"/>
          <p:cNvCxnSpPr>
            <a:cxnSpLocks noChangeShapeType="1"/>
          </p:cNvCxnSpPr>
          <p:nvPr/>
        </p:nvCxnSpPr>
        <p:spPr bwMode="auto">
          <a:xfrm rot="16200000" flipH="1">
            <a:off x="2794427" y="2353182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47"/>
          <p:cNvSpPr txBox="1"/>
          <p:nvPr/>
        </p:nvSpPr>
        <p:spPr>
          <a:xfrm>
            <a:off x="6621245" y="1055428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、对合作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银行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签署学校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的设备采购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协议。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4" name="文本框 47"/>
          <p:cNvSpPr txBox="1"/>
          <p:nvPr/>
        </p:nvSpPr>
        <p:spPr>
          <a:xfrm>
            <a:off x="6621245" y="1875915"/>
            <a:ext cx="19302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、与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银行签完合同和采购协议之后，按照合同约定比例，收回前期款（若客户要求开发票，则需给客户提供发票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6" name="文本框 47"/>
          <p:cNvSpPr txBox="1"/>
          <p:nvPr/>
        </p:nvSpPr>
        <p:spPr>
          <a:xfrm>
            <a:off x="6610273" y="2542237"/>
            <a:ext cx="1930241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进行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硬件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物流及安装部署。</a:t>
            </a:r>
          </a:p>
        </p:txBody>
      </p:sp>
      <p:sp>
        <p:nvSpPr>
          <p:cNvPr id="30" name="文本框 47"/>
          <p:cNvSpPr txBox="1"/>
          <p:nvPr/>
        </p:nvSpPr>
        <p:spPr>
          <a:xfrm>
            <a:off x="6610273" y="2920800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、硬件部署完成后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，跟进行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方签署验收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协议。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3" name="文本框 47"/>
          <p:cNvSpPr txBox="1"/>
          <p:nvPr/>
        </p:nvSpPr>
        <p:spPr>
          <a:xfrm>
            <a:off x="6610273" y="3363838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6.0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、行方签完验收协议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，即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可进行项目尾款结算，并根据收款提供发票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6" name="文本框 47"/>
          <p:cNvSpPr txBox="1"/>
          <p:nvPr/>
        </p:nvSpPr>
        <p:spPr>
          <a:xfrm>
            <a:off x="6621245" y="3799752"/>
            <a:ext cx="1930241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、与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行方签署验收完成</a:t>
            </a:r>
            <a:r>
              <a:rPr lang="zh-CN" altLang="en-US" sz="8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后。</a:t>
            </a:r>
            <a:endParaRPr lang="zh-CN" altLang="en-US" sz="8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9" name="文本框 47"/>
          <p:cNvSpPr txBox="1"/>
          <p:nvPr/>
        </p:nvSpPr>
        <p:spPr>
          <a:xfrm>
            <a:off x="6610273" y="4127808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 smtClean="0">
                <a:latin typeface="宋体" panose="02010600030101010101" pitchFamily="2" charset="-122"/>
                <a:sym typeface="+mn-ea"/>
              </a:rPr>
              <a:t>7</a:t>
            </a:r>
            <a:r>
              <a:rPr lang="zh-CN" altLang="en-US" sz="800" dirty="0" smtClean="0">
                <a:latin typeface="宋体" panose="02010600030101010101" pitchFamily="2" charset="-122"/>
                <a:sym typeface="+mn-ea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  <a:sym typeface="+mn-ea"/>
              </a:rPr>
              <a:t>可通过远程系统操作讲解，给相关人员培训</a:t>
            </a:r>
          </a:p>
        </p:txBody>
      </p:sp>
      <p:sp>
        <p:nvSpPr>
          <p:cNvPr id="43" name="Rectangle 51"/>
          <p:cNvSpPr>
            <a:spLocks noChangeArrowheads="1"/>
          </p:cNvSpPr>
          <p:nvPr/>
        </p:nvSpPr>
        <p:spPr bwMode="auto">
          <a:xfrm>
            <a:off x="2123728" y="3492027"/>
            <a:ext cx="85142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6.0</a:t>
            </a:r>
            <a:r>
              <a:rPr lang="zh-CN" altLang="en-US" sz="800" dirty="0">
                <a:latin typeface="宋体" panose="02010600030101010101" pitchFamily="2" charset="-122"/>
              </a:rPr>
              <a:t>、收项目尾款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46" name="AutoShape 76"/>
          <p:cNvCxnSpPr>
            <a:cxnSpLocks noChangeShapeType="1"/>
            <a:stCxn id="11" idx="2"/>
            <a:endCxn id="58" idx="0"/>
          </p:cNvCxnSpPr>
          <p:nvPr/>
        </p:nvCxnSpPr>
        <p:spPr bwMode="auto">
          <a:xfrm rot="16200000" flipH="1">
            <a:off x="2847369" y="3149713"/>
            <a:ext cx="283388" cy="26867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2411760" y="1581398"/>
            <a:ext cx="885936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2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收项目前期款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061780" y="3425743"/>
            <a:ext cx="2123237" cy="38404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62" name="文本框 47"/>
          <p:cNvSpPr txBox="1"/>
          <p:nvPr/>
        </p:nvSpPr>
        <p:spPr>
          <a:xfrm>
            <a:off x="6610273" y="4758749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、项目结束发邮件告知项目参与者和对应部门领导</a:t>
            </a:r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2449185" y="1994770"/>
            <a:ext cx="811084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3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邮件立项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66" name="文本框 47"/>
          <p:cNvSpPr txBox="1"/>
          <p:nvPr/>
        </p:nvSpPr>
        <p:spPr>
          <a:xfrm>
            <a:off x="6621245" y="1439475"/>
            <a:ext cx="19302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、发立项邮件通知需要参与项目的各部门人员和部门领导。</a:t>
            </a:r>
          </a:p>
        </p:txBody>
      </p:sp>
      <p:sp>
        <p:nvSpPr>
          <p:cNvPr id="68" name="AutoShape 50"/>
          <p:cNvSpPr>
            <a:spLocks noChangeArrowheads="1"/>
          </p:cNvSpPr>
          <p:nvPr/>
        </p:nvSpPr>
        <p:spPr bwMode="auto">
          <a:xfrm>
            <a:off x="4895598" y="1098022"/>
            <a:ext cx="829788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 smtClean="0">
                <a:latin typeface="宋体" panose="02010600030101010101" pitchFamily="2" charset="-122"/>
              </a:rPr>
              <a:t>1.2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、签署采购协议</a:t>
            </a:r>
            <a:endParaRPr lang="zh-CN" altLang="en-US" sz="800" dirty="0">
              <a:latin typeface="宋体" panose="02010600030101010101" pitchFamily="2" charset="-122"/>
            </a:endParaRPr>
          </a:p>
        </p:txBody>
      </p:sp>
      <p:cxnSp>
        <p:nvCxnSpPr>
          <p:cNvPr id="75" name="AutoShape 76"/>
          <p:cNvCxnSpPr>
            <a:cxnSpLocks noChangeShapeType="1"/>
          </p:cNvCxnSpPr>
          <p:nvPr/>
        </p:nvCxnSpPr>
        <p:spPr bwMode="auto">
          <a:xfrm rot="16200000" flipH="1">
            <a:off x="2794427" y="2793700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AutoShape 76"/>
          <p:cNvCxnSpPr>
            <a:cxnSpLocks noChangeShapeType="1"/>
          </p:cNvCxnSpPr>
          <p:nvPr/>
        </p:nvCxnSpPr>
        <p:spPr bwMode="auto">
          <a:xfrm rot="16200000" flipH="1">
            <a:off x="2753007" y="3976399"/>
            <a:ext cx="214961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AutoShape 76"/>
          <p:cNvCxnSpPr>
            <a:cxnSpLocks noChangeShapeType="1"/>
          </p:cNvCxnSpPr>
          <p:nvPr/>
        </p:nvCxnSpPr>
        <p:spPr bwMode="auto">
          <a:xfrm rot="16200000" flipH="1">
            <a:off x="2731599" y="4542862"/>
            <a:ext cx="257777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51"/>
          <p:cNvSpPr>
            <a:spLocks noChangeArrowheads="1"/>
          </p:cNvSpPr>
          <p:nvPr/>
        </p:nvSpPr>
        <p:spPr bwMode="auto">
          <a:xfrm>
            <a:off x="4895598" y="1581398"/>
            <a:ext cx="865289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2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付</a:t>
            </a:r>
            <a:r>
              <a:rPr lang="zh-CN" altLang="en-US" sz="800" dirty="0" smtClean="0">
                <a:latin typeface="宋体" panose="02010600030101010101" pitchFamily="2" charset="-122"/>
              </a:rPr>
              <a:t>项目</a:t>
            </a:r>
            <a:r>
              <a:rPr lang="zh-CN" altLang="en-US" sz="800" dirty="0">
                <a:latin typeface="宋体" panose="02010600030101010101" pitchFamily="2" charset="-122"/>
              </a:rPr>
              <a:t>前期款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86" name="AutoShape 76"/>
          <p:cNvCxnSpPr>
            <a:cxnSpLocks noChangeShapeType="1"/>
          </p:cNvCxnSpPr>
          <p:nvPr/>
        </p:nvCxnSpPr>
        <p:spPr bwMode="auto">
          <a:xfrm rot="16200000" flipH="1">
            <a:off x="5202111" y="1483405"/>
            <a:ext cx="214961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Rectangle 51"/>
          <p:cNvSpPr>
            <a:spLocks noChangeArrowheads="1"/>
          </p:cNvSpPr>
          <p:nvPr/>
        </p:nvSpPr>
        <p:spPr bwMode="auto">
          <a:xfrm>
            <a:off x="4931099" y="2868505"/>
            <a:ext cx="756047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>
                <a:latin typeface="宋体" panose="02010600030101010101" pitchFamily="2" charset="-122"/>
              </a:rPr>
              <a:t>5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</a:t>
            </a:r>
            <a:r>
              <a:rPr lang="zh-CN" altLang="en-US" sz="800" dirty="0">
                <a:latin typeface="宋体" panose="02010600030101010101" pitchFamily="2" charset="-122"/>
              </a:rPr>
              <a:t>验收表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94" name="AutoShape 76"/>
          <p:cNvCxnSpPr>
            <a:cxnSpLocks noChangeShapeType="1"/>
          </p:cNvCxnSpPr>
          <p:nvPr/>
        </p:nvCxnSpPr>
        <p:spPr bwMode="auto">
          <a:xfrm rot="16200000" flipH="1">
            <a:off x="4998719" y="2353099"/>
            <a:ext cx="620808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ectangle 51"/>
          <p:cNvSpPr>
            <a:spLocks noChangeArrowheads="1"/>
          </p:cNvSpPr>
          <p:nvPr/>
        </p:nvSpPr>
        <p:spPr bwMode="auto">
          <a:xfrm>
            <a:off x="4427985" y="3476948"/>
            <a:ext cx="823606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6.2</a:t>
            </a:r>
            <a:r>
              <a:rPr lang="zh-CN" altLang="en-US" sz="800" dirty="0" smtClean="0">
                <a:latin typeface="宋体" panose="02010600030101010101" pitchFamily="2" charset="-122"/>
              </a:rPr>
              <a:t>、</a:t>
            </a:r>
            <a:r>
              <a:rPr lang="zh-CN" altLang="en-US" sz="800" dirty="0">
                <a:latin typeface="宋体" panose="02010600030101010101" pitchFamily="2" charset="-122"/>
              </a:rPr>
              <a:t>付</a:t>
            </a:r>
            <a:r>
              <a:rPr lang="zh-CN" altLang="en-US" sz="800" dirty="0" smtClean="0">
                <a:latin typeface="宋体" panose="02010600030101010101" pitchFamily="2" charset="-122"/>
              </a:rPr>
              <a:t>项目</a:t>
            </a:r>
            <a:r>
              <a:rPr lang="zh-CN" altLang="en-US" sz="800" dirty="0">
                <a:latin typeface="宋体" panose="02010600030101010101" pitchFamily="2" charset="-122"/>
              </a:rPr>
              <a:t>尾款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cxnSp>
        <p:nvCxnSpPr>
          <p:cNvPr id="96" name="AutoShape 76"/>
          <p:cNvCxnSpPr>
            <a:cxnSpLocks noChangeShapeType="1"/>
          </p:cNvCxnSpPr>
          <p:nvPr/>
        </p:nvCxnSpPr>
        <p:spPr bwMode="auto">
          <a:xfrm rot="16200000" flipH="1">
            <a:off x="5202111" y="3282586"/>
            <a:ext cx="214961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矩形 96"/>
          <p:cNvSpPr/>
          <p:nvPr/>
        </p:nvSpPr>
        <p:spPr>
          <a:xfrm>
            <a:off x="4321246" y="3420060"/>
            <a:ext cx="2123237" cy="38404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98" name="Rectangle 51"/>
          <p:cNvSpPr>
            <a:spLocks noChangeArrowheads="1"/>
          </p:cNvSpPr>
          <p:nvPr/>
        </p:nvSpPr>
        <p:spPr bwMode="auto">
          <a:xfrm>
            <a:off x="5360114" y="3476948"/>
            <a:ext cx="1040261" cy="2702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800" dirty="0" smtClean="0">
                <a:latin typeface="宋体" panose="02010600030101010101" pitchFamily="2" charset="-122"/>
              </a:rPr>
              <a:t>6.3</a:t>
            </a:r>
            <a:r>
              <a:rPr lang="zh-CN" altLang="en-US" sz="800" dirty="0" smtClean="0">
                <a:latin typeface="宋体" panose="02010600030101010101" pitchFamily="2" charset="-122"/>
              </a:rPr>
              <a:t>、签定设备验收</a:t>
            </a:r>
            <a:r>
              <a:rPr lang="zh-CN" altLang="en-US" sz="800" dirty="0">
                <a:latin typeface="宋体" panose="02010600030101010101" pitchFamily="2" charset="-122"/>
              </a:rPr>
              <a:t>表</a:t>
            </a:r>
            <a:endParaRPr lang="en-US" altLang="zh-CN" sz="800" dirty="0">
              <a:latin typeface="宋体" panose="02010600030101010101" pitchFamily="2" charset="-122"/>
            </a:endParaRPr>
          </a:p>
        </p:txBody>
      </p:sp>
      <p:sp>
        <p:nvSpPr>
          <p:cNvPr id="99" name="AutoShape 50"/>
          <p:cNvSpPr>
            <a:spLocks noChangeArrowheads="1"/>
          </p:cNvSpPr>
          <p:nvPr/>
        </p:nvSpPr>
        <p:spPr bwMode="auto">
          <a:xfrm>
            <a:off x="4895598" y="4668512"/>
            <a:ext cx="829789" cy="270272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lIns="27000" tIns="27000" rIns="27000" bIns="27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" dirty="0">
                <a:latin typeface="宋体" panose="02010600030101010101" pitchFamily="2" charset="-122"/>
              </a:rPr>
              <a:t>8</a:t>
            </a:r>
            <a:r>
              <a:rPr lang="zh-CN" altLang="en-US" sz="800" dirty="0">
                <a:latin typeface="宋体" panose="02010600030101010101" pitchFamily="2" charset="-122"/>
              </a:rPr>
              <a:t>、项目完成</a:t>
            </a:r>
          </a:p>
        </p:txBody>
      </p:sp>
      <p:cxnSp>
        <p:nvCxnSpPr>
          <p:cNvPr id="100" name="AutoShape 76"/>
          <p:cNvCxnSpPr>
            <a:cxnSpLocks noChangeShapeType="1"/>
          </p:cNvCxnSpPr>
          <p:nvPr/>
        </p:nvCxnSpPr>
        <p:spPr bwMode="auto">
          <a:xfrm rot="16200000" flipH="1">
            <a:off x="5188810" y="4369831"/>
            <a:ext cx="257777" cy="93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76"/>
          <p:cNvCxnSpPr>
            <a:cxnSpLocks noChangeShapeType="1"/>
          </p:cNvCxnSpPr>
          <p:nvPr/>
        </p:nvCxnSpPr>
        <p:spPr bwMode="auto">
          <a:xfrm rot="16200000" flipH="1">
            <a:off x="2778215" y="1929153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76"/>
          <p:cNvCxnSpPr>
            <a:cxnSpLocks noChangeShapeType="1"/>
          </p:cNvCxnSpPr>
          <p:nvPr/>
        </p:nvCxnSpPr>
        <p:spPr bwMode="auto">
          <a:xfrm rot="16200000" flipH="1">
            <a:off x="2778215" y="1485216"/>
            <a:ext cx="132126" cy="9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7277289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642910" y="1000114"/>
            <a:ext cx="3024336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7500" b="1" dirty="0">
                <a:solidFill>
                  <a:schemeClr val="accent1"/>
                </a:solidFill>
                <a:cs typeface="微软雅黑"/>
              </a:rPr>
              <a:t>谢谢！</a:t>
            </a:r>
            <a:endParaRPr lang="en-US" altLang="zh-CN" sz="7500" b="1" dirty="0">
              <a:solidFill>
                <a:schemeClr val="accent1"/>
              </a:solidFill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4414" y="2285998"/>
            <a:ext cx="968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Thanks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5701020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762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3982289" y="2024662"/>
            <a:ext cx="2816312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500298" y="1714494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 smtClean="0">
                <a:solidFill>
                  <a:schemeClr val="accent1"/>
                </a:solidFill>
                <a:latin typeface="微软雅黑"/>
                <a:cs typeface="微软雅黑"/>
              </a:rPr>
              <a:t>1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6248" y="2500312"/>
            <a:ext cx="10624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Background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国家政策</a:t>
            </a:r>
            <a:endParaRPr lang="zh-CN" altLang="en-US" dirty="0"/>
          </a:p>
        </p:txBody>
      </p:sp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5724128" y="1571647"/>
            <a:ext cx="3893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Clr>
                <a:srgbClr val="0F6FC6"/>
              </a:buClr>
            </a:pPr>
            <a:r>
              <a:rPr lang="en-US" altLang="zh-CN" b="1" dirty="0" smtClean="0">
                <a:latin typeface="微软雅黑" pitchFamily="2" charset="-122"/>
                <a:ea typeface="微软雅黑" pitchFamily="2" charset="-122"/>
              </a:rPr>
              <a:t>-</a:t>
            </a:r>
            <a:r>
              <a:rPr lang="zh-CN" altLang="en-US" b="1" dirty="0" smtClean="0">
                <a:latin typeface="微软雅黑" pitchFamily="2" charset="-122"/>
                <a:ea typeface="微软雅黑" pitchFamily="2" charset="-122"/>
              </a:rPr>
              <a:t>《新一代人工智能发展规则》</a:t>
            </a:r>
            <a:endParaRPr lang="zh-CN" altLang="en-US" b="1" dirty="0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72000" y="969056"/>
            <a:ext cx="4335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b="1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“</a:t>
            </a:r>
            <a:r>
              <a:rPr lang="zh-CN" altLang="en-US" dirty="0">
                <a:latin typeface="微软雅黑" pitchFamily="2" charset="-122"/>
                <a:ea typeface="微软雅黑" pitchFamily="2" charset="-122"/>
              </a:rPr>
              <a:t>利用智能技术加快推动教学方法改革，开展智能校园建设。</a:t>
            </a:r>
            <a:r>
              <a:rPr lang="en-US" altLang="zh-CN" b="1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”</a:t>
            </a:r>
            <a:endParaRPr lang="zh-CN" altLang="en-US" dirty="0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9" name="文本框 9"/>
          <p:cNvSpPr txBox="1">
            <a:spLocks noChangeArrowheads="1"/>
          </p:cNvSpPr>
          <p:nvPr/>
        </p:nvSpPr>
        <p:spPr bwMode="auto">
          <a:xfrm>
            <a:off x="5076056" y="3669336"/>
            <a:ext cx="38315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-《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国务院办公厅关于加强中小学幼儿园安全风险防控体系建设的意见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1"/>
          <p:cNvSpPr txBox="1">
            <a:spLocks noChangeArrowheads="1"/>
          </p:cNvSpPr>
          <p:nvPr/>
        </p:nvSpPr>
        <p:spPr bwMode="auto">
          <a:xfrm>
            <a:off x="4572000" y="2746006"/>
            <a:ext cx="46805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b="1" dirty="0" smtClean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完善有关学校安全的国家标准体系和认证制度。不断健全学校安全的人防、物防和技防标准并予以推广。</a:t>
            </a:r>
            <a:r>
              <a:rPr lang="en-US" altLang="zh-CN" b="1" dirty="0" smtClean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/>
          <a:stretch>
            <a:fillRect/>
          </a:stretch>
        </p:blipFill>
        <p:spPr bwMode="auto">
          <a:xfrm>
            <a:off x="395536" y="816739"/>
            <a:ext cx="3541333" cy="218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5" y="3075806"/>
            <a:ext cx="380024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14988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31" name="MH_Other_1"/>
          <p:cNvSpPr/>
          <p:nvPr>
            <p:custDataLst>
              <p:tags r:id="rId1"/>
            </p:custDataLst>
          </p:nvPr>
        </p:nvSpPr>
        <p:spPr>
          <a:xfrm>
            <a:off x="857225" y="1347027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</a:rPr>
              <a:t>1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5" name="MH_SubTitle_4"/>
          <p:cNvSpPr/>
          <p:nvPr>
            <p:custDataLst>
              <p:tags r:id="rId2"/>
            </p:custDataLst>
          </p:nvPr>
        </p:nvSpPr>
        <p:spPr>
          <a:xfrm>
            <a:off x="246429" y="2427734"/>
            <a:ext cx="2866170" cy="1152127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校园出入存在安全隐患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安保人员时有疏忽会放非相关人员进入校园；学生在无批准的情况下离开校园。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83518"/>
            <a:ext cx="4999639" cy="16788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58" y="3820709"/>
            <a:ext cx="4991409" cy="4813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9" y="4288994"/>
            <a:ext cx="4999638" cy="717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3" y="2355726"/>
            <a:ext cx="4991409" cy="468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3" y="2793571"/>
            <a:ext cx="4991409" cy="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32299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33" name="MH_Other_4"/>
          <p:cNvSpPr/>
          <p:nvPr>
            <p:custDataLst>
              <p:tags r:id="rId1"/>
            </p:custDataLst>
          </p:nvPr>
        </p:nvSpPr>
        <p:spPr>
          <a:xfrm>
            <a:off x="683568" y="1305086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6" name="MH_SubTitle_4"/>
          <p:cNvSpPr/>
          <p:nvPr>
            <p:custDataLst>
              <p:tags r:id="rId2"/>
            </p:custDataLst>
          </p:nvPr>
        </p:nvSpPr>
        <p:spPr>
          <a:xfrm>
            <a:off x="237846" y="2355726"/>
            <a:ext cx="2605962" cy="1152127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缺乏人员信息化管理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师生缺乏系统的个人信息与钱包信息。如有纠纷将无法查询消费信息和消费记录。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96" y="950667"/>
            <a:ext cx="5344781" cy="35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6475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6" name="MH_Other_4"/>
          <p:cNvSpPr/>
          <p:nvPr>
            <p:custDataLst>
              <p:tags r:id="rId1"/>
            </p:custDataLst>
          </p:nvPr>
        </p:nvSpPr>
        <p:spPr>
          <a:xfrm>
            <a:off x="899592" y="1347614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rgbClr val="C68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</a:rPr>
              <a:t>3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7" name="MH_SubTitle_4"/>
          <p:cNvSpPr/>
          <p:nvPr>
            <p:custDataLst>
              <p:tags r:id="rId2"/>
            </p:custDataLst>
          </p:nvPr>
        </p:nvSpPr>
        <p:spPr>
          <a:xfrm>
            <a:off x="488164" y="2471697"/>
            <a:ext cx="2412268" cy="1152127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现金支付已不符合消费习惯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现金支付缺乏便利性、安全性，易丢失造成财产损失。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42" y="1347614"/>
            <a:ext cx="506763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110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背景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痛点</a:t>
            </a:r>
            <a:r>
              <a:rPr lang="zh-CN" altLang="en-US" dirty="0"/>
              <a:t>分析</a:t>
            </a:r>
          </a:p>
        </p:txBody>
      </p:sp>
      <p:sp>
        <p:nvSpPr>
          <p:cNvPr id="31" name="MH_Other_1"/>
          <p:cNvSpPr/>
          <p:nvPr>
            <p:custDataLst>
              <p:tags r:id="rId1"/>
            </p:custDataLst>
          </p:nvPr>
        </p:nvSpPr>
        <p:spPr>
          <a:xfrm rot="16200000">
            <a:off x="462556" y="1263865"/>
            <a:ext cx="1178410" cy="504059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3" name="MH_Other_4"/>
          <p:cNvSpPr/>
          <p:nvPr>
            <p:custDataLst>
              <p:tags r:id="rId2"/>
            </p:custDataLst>
          </p:nvPr>
        </p:nvSpPr>
        <p:spPr>
          <a:xfrm rot="16200000">
            <a:off x="451123" y="2737542"/>
            <a:ext cx="1178408" cy="504059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5" name="MH_SubTitle_4"/>
          <p:cNvSpPr/>
          <p:nvPr>
            <p:custDataLst>
              <p:tags r:id="rId3"/>
            </p:custDataLst>
          </p:nvPr>
        </p:nvSpPr>
        <p:spPr>
          <a:xfrm>
            <a:off x="2887554" y="816739"/>
            <a:ext cx="3528392" cy="1384155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食堂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管理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困难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学校用传统方式管理食堂多窗口商户，难度较大，工作量大；交易数据无法实现统一透明管理。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6" name="MH_SubTitle_4"/>
          <p:cNvSpPr/>
          <p:nvPr>
            <p:custDataLst>
              <p:tags r:id="rId4"/>
            </p:custDataLst>
          </p:nvPr>
        </p:nvSpPr>
        <p:spPr>
          <a:xfrm>
            <a:off x="2970617" y="2400367"/>
            <a:ext cx="3502648" cy="829294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家长不知情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现金支付情况下，家长无法实时掌握学生的消费情况。可能存在正当零花钱挪作他用的情形。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7" name="MH_Other_4"/>
          <p:cNvSpPr/>
          <p:nvPr>
            <p:custDataLst>
              <p:tags r:id="rId5"/>
            </p:custDataLst>
          </p:nvPr>
        </p:nvSpPr>
        <p:spPr>
          <a:xfrm rot="16200000">
            <a:off x="451123" y="4211219"/>
            <a:ext cx="1178408" cy="504058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rgbClr val="C68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9" name="MH_SubTitle_4"/>
          <p:cNvSpPr/>
          <p:nvPr>
            <p:custDataLst>
              <p:tags r:id="rId6"/>
            </p:custDataLst>
          </p:nvPr>
        </p:nvSpPr>
        <p:spPr>
          <a:xfrm>
            <a:off x="2898610" y="3429134"/>
            <a:ext cx="3689614" cy="194136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存在丢失风险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传统食堂采用饭卡，学生携带不便，饭卡易丢失易损坏，丢失饭卡易被他人盗刷，造成学生及家长的财产损失，且补办饭卡家长需额外支付工本费。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737" y="12542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4303" y="2727962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5737" y="420163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267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/>
      <p:bldP spid="36" grpId="0"/>
      <p:bldP spid="37" grpId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4" y="23117"/>
            <a:ext cx="9144000" cy="5148262"/>
          </a:xfrm>
          <a:prstGeom prst="rect">
            <a:avLst/>
          </a:prstGeom>
          <a:noFill/>
        </p:spPr>
      </p:pic>
      <p:sp>
        <p:nvSpPr>
          <p:cNvPr id="26" name="TextBox 48"/>
          <p:cNvSpPr txBox="1"/>
          <p:nvPr/>
        </p:nvSpPr>
        <p:spPr>
          <a:xfrm>
            <a:off x="4181783" y="2041288"/>
            <a:ext cx="2816312" cy="481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+mn-lt"/>
              </a:rPr>
              <a:t>解决方案</a:t>
            </a:r>
            <a:endParaRPr lang="en-GB" altLang="zh-CN" sz="3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2699792" y="1731120"/>
            <a:ext cx="1561914" cy="10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cap="all" spc="213" dirty="0">
                <a:solidFill>
                  <a:schemeClr val="accent1"/>
                </a:solidFill>
                <a:latin typeface="微软雅黑"/>
                <a:cs typeface="微软雅黑"/>
              </a:rPr>
              <a:t>2</a:t>
            </a:r>
            <a:endParaRPr lang="zh-CN" altLang="en-US" sz="6600" cap="all" spc="213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57180" y="2516938"/>
            <a:ext cx="798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/>
                <a:ea typeface="微软雅黑"/>
              </a:rPr>
              <a:t>Solution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26978" y="2816355"/>
            <a:ext cx="4860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772" lvl="3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门禁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管理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85772" lvl="3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考勤管理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85772" lvl="3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消费管理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7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自定义 97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2C9AB1"/>
      </a:accent1>
      <a:accent2>
        <a:srgbClr val="7FB265"/>
      </a:accent2>
      <a:accent3>
        <a:srgbClr val="2C9AB1"/>
      </a:accent3>
      <a:accent4>
        <a:srgbClr val="7FB265"/>
      </a:accent4>
      <a:accent5>
        <a:srgbClr val="2C9AB1"/>
      </a:accent5>
      <a:accent6>
        <a:srgbClr val="7FB265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17801</TotalTime>
  <Words>1420</Words>
  <Application>Microsoft Office PowerPoint</Application>
  <PresentationFormat>全屏显示(16:9)</PresentationFormat>
  <Paragraphs>286</Paragraphs>
  <Slides>28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宋体</vt:lpstr>
      <vt:lpstr>Microsoft YaHei</vt:lpstr>
      <vt:lpstr>Microsoft YaHei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项目背景 – 国家政策</vt:lpstr>
      <vt:lpstr>项目背景 – 痛点分析</vt:lpstr>
      <vt:lpstr>项目背景 – 痛点分析</vt:lpstr>
      <vt:lpstr>项目背景 – 痛点分析</vt:lpstr>
      <vt:lpstr>项目背景 – 痛点分析</vt:lpstr>
      <vt:lpstr>PowerPoint 演示文稿</vt:lpstr>
      <vt:lpstr>PowerPoint 演示文稿</vt:lpstr>
      <vt:lpstr>2.1 门禁管理</vt:lpstr>
      <vt:lpstr>PowerPoint 演示文稿</vt:lpstr>
      <vt:lpstr>PowerPoint 演示文稿</vt:lpstr>
      <vt:lpstr>PowerPoint 演示文稿</vt:lpstr>
      <vt:lpstr>2.2 考勤管理</vt:lpstr>
      <vt:lpstr>PowerPoint 演示文稿</vt:lpstr>
      <vt:lpstr>PowerPoint 演示文稿</vt:lpstr>
      <vt:lpstr>2.3 消费管理</vt:lpstr>
      <vt:lpstr>PowerPoint 演示文稿</vt:lpstr>
      <vt:lpstr>PowerPoint 演示文稿</vt:lpstr>
      <vt:lpstr>解决方案 – 价值总结</vt:lpstr>
      <vt:lpstr>解决方案 – 适用场景</vt:lpstr>
      <vt:lpstr>解决方案 – 适用场景</vt:lpstr>
      <vt:lpstr>PowerPoint 演示文稿</vt:lpstr>
      <vt:lpstr>项目计划</vt:lpstr>
      <vt:lpstr>PowerPoint 演示文稿</vt:lpstr>
      <vt:lpstr>项目流程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工作总结汇报</dc:title>
  <dc:creator>第一PPT</dc:creator>
  <cp:keywords>www.1ppt.com</cp:keywords>
  <dc:description>www.1ppt.com</dc:description>
  <cp:lastModifiedBy>曾培恒</cp:lastModifiedBy>
  <cp:revision>910</cp:revision>
  <dcterms:created xsi:type="dcterms:W3CDTF">2014-11-09T01:07:25Z</dcterms:created>
  <dcterms:modified xsi:type="dcterms:W3CDTF">2019-12-05T08:24:52Z</dcterms:modified>
</cp:coreProperties>
</file>